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64" r:id="rId4"/>
    <p:sldId id="268" r:id="rId5"/>
    <p:sldId id="269" r:id="rId6"/>
    <p:sldId id="257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en-US"/>
              <a:t>2024</a:t>
            </a:r>
            <a:r>
              <a:rPr lang="zh-CN" altLang="en-US"/>
              <a:t>年</a:t>
            </a:r>
            <a:r>
              <a:rPr lang="en-US" altLang="zh-CN"/>
              <a:t>3</a:t>
            </a:r>
            <a:r>
              <a:rPr lang="zh-CN" altLang="en-US"/>
              <a:t>月</a:t>
            </a:r>
            <a:r>
              <a:rPr lang="en-US" altLang="zh-CN"/>
              <a:t>-4</a:t>
            </a:r>
            <a:r>
              <a:rPr lang="zh-CN" altLang="en-US"/>
              <a:t>月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029335" y="2157730"/>
            <a:ext cx="100031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/>
              <a:t>2024</a:t>
            </a:r>
            <a:r>
              <a:rPr lang="zh-CN" altLang="en-US" sz="4000"/>
              <a:t>大社区志愿者日素材收集指引</a:t>
            </a:r>
            <a:endParaRPr lang="zh-CN" altLang="en-US" sz="4000"/>
          </a:p>
          <a:p>
            <a:pPr algn="ctr"/>
            <a:r>
              <a:rPr lang="zh-CN" sz="2800">
                <a:solidFill>
                  <a:srgbClr val="FF0000"/>
                </a:solidFill>
              </a:rPr>
              <a:t>#第</a:t>
            </a:r>
            <a:r>
              <a:rPr lang="en-US" altLang="zh-CN" sz="2800">
                <a:solidFill>
                  <a:srgbClr val="FF0000"/>
                </a:solidFill>
              </a:rPr>
              <a:t>8</a:t>
            </a:r>
            <a:r>
              <a:rPr lang="zh-CN" altLang="en-US" sz="2800">
                <a:solidFill>
                  <a:srgbClr val="FF0000"/>
                </a:solidFill>
              </a:rPr>
              <a:t>年，我们益路同行</a:t>
            </a:r>
            <a:r>
              <a:rPr lang="zh-CN" sz="2800">
                <a:solidFill>
                  <a:srgbClr val="FF0000"/>
                </a:solidFill>
              </a:rPr>
              <a:t># </a:t>
            </a:r>
            <a:endParaRPr lang="zh-CN" sz="2800">
              <a:solidFill>
                <a:srgbClr val="FF0000"/>
              </a:solidFill>
            </a:endParaRPr>
          </a:p>
          <a:p>
            <a:pPr algn="ctr"/>
            <a:endParaRPr lang="zh-CN" sz="2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4445" y="137160"/>
            <a:ext cx="1742440" cy="6527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7465" y="202565"/>
            <a:ext cx="1709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  <a:sym typeface="+mn-ea"/>
              </a:rPr>
              <a:t>预热阶段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8445" y="1072515"/>
            <a:ext cx="11675110" cy="1729105"/>
          </a:xfrm>
        </p:spPr>
        <p:txBody>
          <a:bodyPr>
            <a:noAutofit/>
          </a:bodyPr>
          <a:p>
            <a:pPr algn="l"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</a:rPr>
              <a:t>宣传形式：朋友圈人物九宫格海报</a:t>
            </a:r>
            <a:r>
              <a:rPr lang="zh-CN" altLang="en-US">
                <a:solidFill>
                  <a:srgbClr val="FF0000"/>
                </a:solidFill>
              </a:rPr>
              <a:t>（从各区域推选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9位不同年龄层级的志愿者代表，拍摄人物形象照片，设计大社区志愿者招募海报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。</a:t>
            </a:r>
            <a:r>
              <a:rPr lang="zh-CN" altLang="en-US">
                <a:solidFill>
                  <a:srgbClr val="FF0000"/>
                </a:solidFill>
              </a:rPr>
              <a:t>）</a:t>
            </a:r>
            <a:endParaRPr lang="zh-CN" altLang="en-US">
              <a:solidFill>
                <a:srgbClr val="FF00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b="1"/>
              <a:t>第一阶段素材收集要求如下：</a:t>
            </a:r>
            <a:endParaRPr lang="zh-CN" altLang="en-US" b="1"/>
          </a:p>
          <a:p>
            <a:pPr algn="l">
              <a:lnSpc>
                <a:spcPct val="150000"/>
              </a:lnSpc>
            </a:pPr>
            <a:r>
              <a:rPr lang="en-US" altLang="zh-CN" sz="1600"/>
              <a:t>1</a:t>
            </a:r>
            <a:r>
              <a:rPr lang="zh-CN" altLang="en-US" sz="1600"/>
              <a:t>、各区域分别推选</a:t>
            </a:r>
            <a:r>
              <a:rPr lang="en-US" altLang="zh-CN" sz="1600"/>
              <a:t>4</a:t>
            </a:r>
            <a:r>
              <a:rPr lang="zh-CN" altLang="en-US" sz="1600"/>
              <a:t>名不同年龄段的志愿者代表（即：</a:t>
            </a:r>
            <a:r>
              <a:rPr lang="zh-CN" altLang="en-US" sz="1600" b="1">
                <a:solidFill>
                  <a:srgbClr val="FF0000"/>
                </a:solidFill>
              </a:rPr>
              <a:t>儿童</a:t>
            </a:r>
            <a:r>
              <a:rPr lang="en-US" altLang="zh-CN" sz="1600" b="1">
                <a:solidFill>
                  <a:srgbClr val="FF0000"/>
                </a:solidFill>
              </a:rPr>
              <a:t>*1</a:t>
            </a:r>
            <a:r>
              <a:rPr lang="zh-CN" altLang="en-US" sz="1600" b="1">
                <a:solidFill>
                  <a:srgbClr val="FF0000"/>
                </a:solidFill>
              </a:rPr>
              <a:t>，青年</a:t>
            </a:r>
            <a:r>
              <a:rPr lang="en-US" altLang="zh-CN" sz="1600" b="1">
                <a:solidFill>
                  <a:srgbClr val="FF0000"/>
                </a:solidFill>
              </a:rPr>
              <a:t>*1</a:t>
            </a:r>
            <a:r>
              <a:rPr lang="zh-CN" altLang="en-US" sz="1600" b="1">
                <a:solidFill>
                  <a:srgbClr val="FF0000"/>
                </a:solidFill>
              </a:rPr>
              <a:t>，中年</a:t>
            </a:r>
            <a:r>
              <a:rPr lang="en-US" altLang="zh-CN" sz="1600" b="1">
                <a:solidFill>
                  <a:srgbClr val="FF0000"/>
                </a:solidFill>
              </a:rPr>
              <a:t>*1</a:t>
            </a:r>
            <a:r>
              <a:rPr lang="zh-CN" altLang="en-US" sz="1600" b="1">
                <a:solidFill>
                  <a:srgbClr val="FF0000"/>
                </a:solidFill>
              </a:rPr>
              <a:t>，老年</a:t>
            </a:r>
            <a:r>
              <a:rPr lang="en-US" altLang="zh-CN" sz="1600" b="1">
                <a:solidFill>
                  <a:srgbClr val="FF0000"/>
                </a:solidFill>
              </a:rPr>
              <a:t>*1</a:t>
            </a:r>
            <a:r>
              <a:rPr lang="zh-CN" altLang="en-US" sz="1600"/>
              <a:t>），被推选者要求五官端正，具备良好的形象气质；</a:t>
            </a:r>
            <a:endParaRPr lang="zh-CN" altLang="en-US" sz="1600"/>
          </a:p>
          <a:p>
            <a:pPr algn="l">
              <a:lnSpc>
                <a:spcPct val="150000"/>
              </a:lnSpc>
            </a:pPr>
            <a:r>
              <a:rPr lang="en-US" altLang="zh-CN" sz="1600">
                <a:solidFill>
                  <a:schemeClr val="tx1"/>
                </a:solidFill>
              </a:rPr>
              <a:t>2</a:t>
            </a:r>
            <a:r>
              <a:rPr lang="zh-CN" altLang="en-US" sz="1600">
                <a:solidFill>
                  <a:schemeClr val="tx1"/>
                </a:solidFill>
              </a:rPr>
              <a:t>、被推选者应当是参加过大社区志愿者服务、具备典型志愿服务案例的</a:t>
            </a:r>
            <a:r>
              <a:rPr lang="zh-CN" altLang="en-US" sz="1600" b="1">
                <a:solidFill>
                  <a:srgbClr val="FF0000"/>
                </a:solidFill>
              </a:rPr>
              <a:t>业主</a:t>
            </a:r>
            <a:r>
              <a:rPr lang="en-US" altLang="zh-CN" sz="1600" b="1">
                <a:solidFill>
                  <a:srgbClr val="FF0000"/>
                </a:solidFill>
              </a:rPr>
              <a:t>/</a:t>
            </a:r>
            <a:r>
              <a:rPr lang="zh-CN" altLang="en-US" sz="1600" b="1">
                <a:solidFill>
                  <a:srgbClr val="FF0000"/>
                </a:solidFill>
              </a:rPr>
              <a:t>员工</a:t>
            </a:r>
            <a:r>
              <a:rPr lang="zh-CN" altLang="en-US" sz="1600">
                <a:solidFill>
                  <a:schemeClr val="tx1"/>
                </a:solidFill>
              </a:rPr>
              <a:t>，例如：曾参与为小区更换低碳环保设施设备的工程师傅，为山区儿童捐赠旧书</a:t>
            </a:r>
            <a:r>
              <a:rPr lang="en-US" altLang="zh-CN" sz="1600">
                <a:solidFill>
                  <a:schemeClr val="tx1"/>
                </a:solidFill>
              </a:rPr>
              <a:t>/</a:t>
            </a:r>
            <a:r>
              <a:rPr lang="zh-CN" altLang="en-US" sz="1600">
                <a:solidFill>
                  <a:schemeClr val="tx1"/>
                </a:solidFill>
              </a:rPr>
              <a:t>旧衣的小业主，曾前往山村小学助学</a:t>
            </a:r>
            <a:r>
              <a:rPr lang="en-US" altLang="zh-CN" sz="1600">
                <a:solidFill>
                  <a:schemeClr val="tx1"/>
                </a:solidFill>
              </a:rPr>
              <a:t>/</a:t>
            </a:r>
            <a:r>
              <a:rPr lang="zh-CN" altLang="en-US" sz="1600">
                <a:solidFill>
                  <a:schemeClr val="tx1"/>
                </a:solidFill>
              </a:rPr>
              <a:t>敬老院看望孤寡老人的业主等。</a:t>
            </a:r>
            <a:endParaRPr lang="zh-CN" altLang="en-US" sz="160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b="1">
                <a:solidFill>
                  <a:schemeClr val="tx1"/>
                </a:solidFill>
              </a:rPr>
              <a:t>注意：大社区志愿服务包含但不限于乡村助学、关爱孤寡老人、赛事服务（冬奥会、大运会等国际）、公益助农、践行低碳环保等。</a:t>
            </a:r>
            <a:endParaRPr lang="zh-CN" altLang="en-US" sz="1600" b="1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endParaRPr lang="zh-CN" altLang="en-US" sz="160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b="1">
                <a:solidFill>
                  <a:srgbClr val="FF0000"/>
                </a:solidFill>
              </a:rPr>
              <a:t>素材回传：请大家按照表格内容，于</a:t>
            </a:r>
            <a:r>
              <a:rPr lang="en-US" altLang="zh-CN" sz="1600" b="1">
                <a:solidFill>
                  <a:srgbClr val="FF0000"/>
                </a:solidFill>
              </a:rPr>
              <a:t>3</a:t>
            </a:r>
            <a:r>
              <a:rPr lang="zh-CN" altLang="en-US" sz="1600" b="1">
                <a:solidFill>
                  <a:srgbClr val="FF0000"/>
                </a:solidFill>
              </a:rPr>
              <a:t>月</a:t>
            </a:r>
            <a:r>
              <a:rPr lang="en-US" altLang="zh-CN" sz="1600" b="1">
                <a:solidFill>
                  <a:srgbClr val="FF0000"/>
                </a:solidFill>
              </a:rPr>
              <a:t>4</a:t>
            </a:r>
            <a:r>
              <a:rPr lang="zh-CN" altLang="en-US" sz="1600" b="1">
                <a:solidFill>
                  <a:srgbClr val="FF0000"/>
                </a:solidFill>
              </a:rPr>
              <a:t>日（下周一下班之前）回传基础信息，配合总部完成志愿者代表初筛。</a:t>
            </a:r>
            <a:endParaRPr lang="zh-CN" altLang="en-US" sz="16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4445" y="137160"/>
            <a:ext cx="1742440" cy="6527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7465" y="202565"/>
            <a:ext cx="1709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  <a:sym typeface="+mn-ea"/>
              </a:rPr>
              <a:t>预热阶段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</p:nvPr>
        </p:nvSpPr>
        <p:spPr>
          <a:xfrm>
            <a:off x="258445" y="1072515"/>
            <a:ext cx="11675110" cy="1729105"/>
          </a:xfrm>
        </p:spPr>
        <p:txBody>
          <a:bodyPr>
            <a:noAutofit/>
          </a:bodyPr>
          <a:p>
            <a:pPr algn="l">
              <a:lnSpc>
                <a:spcPct val="150000"/>
              </a:lnSpc>
            </a:pPr>
            <a:r>
              <a:rPr lang="zh-CN" altLang="en-US" b="1"/>
              <a:t>第二阶段素材收集要求如下</a:t>
            </a:r>
            <a:r>
              <a:rPr lang="zh-CN" altLang="en-US"/>
              <a:t>（</a:t>
            </a:r>
            <a:r>
              <a:rPr lang="zh-CN"/>
              <a:t>总部完成初筛后，各区域应当安排相关人员完成拍摄，同时，深入挖掘相关志愿服务故事回传）</a:t>
            </a:r>
            <a:endParaRPr lang="zh-CN"/>
          </a:p>
          <a:p>
            <a:pPr algn="l">
              <a:lnSpc>
                <a:spcPct val="150000"/>
              </a:lnSpc>
            </a:pPr>
            <a:r>
              <a:rPr lang="zh-CN" sz="1600"/>
              <a:t>图片类：</a:t>
            </a:r>
            <a:endParaRPr lang="zh-CN" sz="1600"/>
          </a:p>
          <a:p>
            <a:pPr algn="l">
              <a:lnSpc>
                <a:spcPct val="150000"/>
              </a:lnSpc>
            </a:pPr>
            <a:r>
              <a:rPr lang="en-US" altLang="zh-CN" sz="1600"/>
              <a:t>1</a:t>
            </a:r>
            <a:r>
              <a:rPr lang="zh-CN" altLang="en-US" sz="1600"/>
              <a:t>、棚拍人物形象照：人物要求：①着白色系衣物、淡妆出镜，仪容仪表得体；②在拍摄时应面带微笑，可以考虑比爱心手势（手势不限，手势范围不要太宽，在胸前或右方即可），灵动活泼，切忌死板；③拍摄要求：竖屏拍摄人物半身照，应选择与衣物颜色有明显区别的纯色背景，方便后期抠图设计。</a:t>
            </a:r>
            <a:endParaRPr lang="zh-CN" altLang="en-US" sz="1600"/>
          </a:p>
          <a:p>
            <a:pPr algn="l">
              <a:lnSpc>
                <a:spcPct val="150000"/>
              </a:lnSpc>
            </a:pPr>
            <a:r>
              <a:rPr lang="en-US" altLang="zh-CN" sz="1600"/>
              <a:t>2</a:t>
            </a:r>
            <a:r>
              <a:rPr lang="zh-CN" altLang="en-US" sz="1600"/>
              <a:t>、被选中者志愿服务照片</a:t>
            </a:r>
            <a:r>
              <a:rPr lang="en-US" altLang="zh-CN" sz="1600"/>
              <a:t>*2</a:t>
            </a:r>
            <a:r>
              <a:rPr lang="zh-CN" altLang="en-US" sz="1600"/>
              <a:t>，以横图为主，精度不可低于</a:t>
            </a:r>
            <a:r>
              <a:rPr lang="en-US" altLang="zh-CN" sz="1600"/>
              <a:t>1M</a:t>
            </a:r>
            <a:r>
              <a:rPr lang="zh-CN" altLang="en-US" sz="1600"/>
              <a:t>左右。</a:t>
            </a:r>
            <a:endParaRPr lang="zh-CN" altLang="en-US" sz="1600"/>
          </a:p>
          <a:p>
            <a:pPr algn="l">
              <a:lnSpc>
                <a:spcPct val="150000"/>
              </a:lnSpc>
            </a:pPr>
            <a:r>
              <a:rPr lang="zh-CN" altLang="en-US" sz="1600"/>
              <a:t>文字类：被选中者典型志愿服务案例挖掘，涵盖以下几个方面：</a:t>
            </a:r>
            <a:endParaRPr lang="zh-CN" altLang="en-US" sz="1600"/>
          </a:p>
          <a:p>
            <a:pPr algn="l">
              <a:lnSpc>
                <a:spcPct val="150000"/>
              </a:lnSpc>
            </a:pPr>
            <a:r>
              <a:rPr lang="en-US" altLang="zh-CN" sz="1600"/>
              <a:t>1</a:t>
            </a:r>
            <a:r>
              <a:rPr lang="zh-CN" altLang="en-US" sz="1600"/>
              <a:t>、讲述印象最深刻的一次大社区志愿服务经历，服务内容是什么；</a:t>
            </a:r>
            <a:r>
              <a:rPr lang="en-US" altLang="zh-CN" sz="1600"/>
              <a:t>2</a:t>
            </a:r>
            <a:r>
              <a:rPr lang="zh-CN" altLang="en-US" sz="1600"/>
              <a:t>、为什么选择成为一名大社区志愿者；</a:t>
            </a:r>
            <a:r>
              <a:rPr lang="en-US" altLang="zh-CN" sz="1600"/>
              <a:t>3</a:t>
            </a:r>
            <a:r>
              <a:rPr lang="zh-CN" altLang="en-US" sz="1600"/>
              <a:t>、成为一名大社区志愿者后，给自己带来了什么变化、心得体会；</a:t>
            </a:r>
            <a:r>
              <a:rPr lang="en-US" altLang="zh-CN" sz="1600"/>
              <a:t>4</a:t>
            </a:r>
            <a:r>
              <a:rPr lang="zh-CN" altLang="en-US" sz="1600"/>
              <a:t>、怎么理解生活化志愿者服务；</a:t>
            </a:r>
            <a:endParaRPr lang="zh-CN" altLang="en-US" sz="1600"/>
          </a:p>
          <a:p>
            <a:pPr algn="l">
              <a:lnSpc>
                <a:spcPct val="150000"/>
              </a:lnSpc>
            </a:pPr>
            <a:endParaRPr lang="en-US" altLang="zh-CN" sz="1600"/>
          </a:p>
          <a:p>
            <a:pPr algn="l">
              <a:lnSpc>
                <a:spcPct val="150000"/>
              </a:lnSpc>
            </a:pPr>
            <a:r>
              <a:rPr lang="zh-CN" altLang="en-US" sz="1600" b="1">
                <a:solidFill>
                  <a:srgbClr val="FF0000"/>
                </a:solidFill>
              </a:rPr>
              <a:t>素材回传：请按照要求于</a:t>
            </a:r>
            <a:r>
              <a:rPr lang="en-US" altLang="zh-CN" sz="1600" b="1">
                <a:solidFill>
                  <a:srgbClr val="FF0000"/>
                </a:solidFill>
              </a:rPr>
              <a:t>3</a:t>
            </a:r>
            <a:r>
              <a:rPr lang="zh-CN" altLang="en-US" sz="1600" b="1">
                <a:solidFill>
                  <a:srgbClr val="FF0000"/>
                </a:solidFill>
              </a:rPr>
              <a:t>月</a:t>
            </a:r>
            <a:r>
              <a:rPr lang="en-US" altLang="zh-CN" sz="1600" b="1">
                <a:solidFill>
                  <a:srgbClr val="FF0000"/>
                </a:solidFill>
              </a:rPr>
              <a:t>7</a:t>
            </a:r>
            <a:r>
              <a:rPr lang="zh-CN" altLang="en-US" sz="1600" b="1">
                <a:solidFill>
                  <a:srgbClr val="FF0000"/>
                </a:solidFill>
              </a:rPr>
              <a:t>日（下周四下班之前）回传以上图片和文字素材。</a:t>
            </a:r>
            <a:endParaRPr lang="zh-CN" altLang="en-US" sz="16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4445" y="137160"/>
            <a:ext cx="1742440" cy="6527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7465" y="202565"/>
            <a:ext cx="1709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  <a:sym typeface="+mn-ea"/>
              </a:rPr>
              <a:t>预热阶段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</p:nvPr>
        </p:nvSpPr>
        <p:spPr>
          <a:xfrm>
            <a:off x="258445" y="1072515"/>
            <a:ext cx="11675110" cy="655955"/>
          </a:xfrm>
        </p:spPr>
        <p:txBody>
          <a:bodyPr>
            <a:noAutofit/>
          </a:bodyPr>
          <a:p>
            <a:pPr algn="l">
              <a:lnSpc>
                <a:spcPct val="150000"/>
              </a:lnSpc>
            </a:pPr>
            <a:r>
              <a:rPr lang="zh-CN" altLang="en-US" sz="1800">
                <a:sym typeface="+mn-ea"/>
              </a:rPr>
              <a:t>棚拍人物形象照参考：</a:t>
            </a:r>
            <a:endParaRPr lang="zh-CN" altLang="en-US" sz="18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96845" y="1232535"/>
            <a:ext cx="2807970" cy="49961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4445" y="137160"/>
            <a:ext cx="2517775" cy="6527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7465" y="202565"/>
            <a:ext cx="24847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  <a:sym typeface="+mn-ea"/>
              </a:rPr>
              <a:t>中、后宣阶段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10" name="副标题 9"/>
          <p:cNvSpPr>
            <a:spLocks noGrp="1"/>
          </p:cNvSpPr>
          <p:nvPr>
            <p:ph type="subTitle" idx="1"/>
          </p:nvPr>
        </p:nvSpPr>
        <p:spPr>
          <a:xfrm>
            <a:off x="258445" y="1072515"/>
            <a:ext cx="11675110" cy="1729105"/>
          </a:xfrm>
        </p:spPr>
        <p:txBody>
          <a:bodyPr>
            <a:noAutofit/>
          </a:bodyPr>
          <a:p>
            <a:pPr algn="l">
              <a:lnSpc>
                <a:spcPct val="150000"/>
              </a:lnSpc>
            </a:pPr>
            <a:r>
              <a:rPr lang="zh-CN" altLang="en-US" b="1"/>
              <a:t>素材收集要求如下：</a:t>
            </a:r>
            <a:endParaRPr lang="zh-CN" altLang="en-US" b="1"/>
          </a:p>
          <a:p>
            <a:pPr algn="l">
              <a:lnSpc>
                <a:spcPct val="150000"/>
              </a:lnSpc>
            </a:pPr>
            <a:r>
              <a:rPr lang="zh-CN" altLang="en-US" sz="1600" b="1"/>
              <a:t>中宣阶段：</a:t>
            </a:r>
            <a:endParaRPr lang="zh-CN" altLang="en-US" sz="1600" b="1"/>
          </a:p>
          <a:p>
            <a:pPr algn="l">
              <a:lnSpc>
                <a:spcPct val="150000"/>
              </a:lnSpc>
            </a:pPr>
            <a:r>
              <a:rPr lang="zh-CN" altLang="en-US" sz="1600"/>
              <a:t>各区域需在大社区志愿者日各环节活动结束后精选图片/视频/小故事等相关素材，备注城市</a:t>
            </a:r>
            <a:r>
              <a:rPr lang="en-US" altLang="zh-CN" sz="1600"/>
              <a:t>+</a:t>
            </a:r>
            <a:r>
              <a:rPr lang="zh-CN" altLang="en-US" sz="1600"/>
              <a:t>小区，及时回传，协助总部做好素材沉淀；</a:t>
            </a:r>
            <a:endParaRPr lang="zh-CN" altLang="en-US" sz="1600"/>
          </a:p>
          <a:p>
            <a:pPr algn="l">
              <a:lnSpc>
                <a:spcPct val="150000"/>
              </a:lnSpc>
            </a:pPr>
            <a:r>
              <a:rPr lang="zh-CN" altLang="en-US" sz="1600" b="1">
                <a:solidFill>
                  <a:srgbClr val="FF0000"/>
                </a:solidFill>
              </a:rPr>
              <a:t>回传时间：视活动举办时间而定；</a:t>
            </a:r>
            <a:endParaRPr lang="zh-CN" altLang="en-US" sz="1600" b="1">
              <a:solidFill>
                <a:srgbClr val="FF0000"/>
              </a:solidFill>
            </a:endParaRPr>
          </a:p>
          <a:p>
            <a:pPr algn="l">
              <a:lnSpc>
                <a:spcPct val="150000"/>
              </a:lnSpc>
            </a:pPr>
            <a:endParaRPr lang="zh-CN" altLang="en-US" sz="1600"/>
          </a:p>
          <a:p>
            <a:pPr algn="l">
              <a:lnSpc>
                <a:spcPct val="150000"/>
              </a:lnSpc>
            </a:pPr>
            <a:r>
              <a:rPr lang="zh-CN" altLang="en-US" sz="1600" b="1"/>
              <a:t>后宣阶段：</a:t>
            </a:r>
            <a:endParaRPr lang="zh-CN" altLang="en-US" sz="1600" b="1"/>
          </a:p>
          <a:p>
            <a:pPr algn="l">
              <a:lnSpc>
                <a:spcPct val="150000"/>
              </a:lnSpc>
            </a:pPr>
            <a:r>
              <a:rPr lang="zh-CN" altLang="en-US" sz="1600"/>
              <a:t>各区域精选往年大社区志愿者日亮点活动视频/图片打包回传（以横版为主），包括但不限于：2018年奉节扶贫行动、2022年北京冬奥、2022年重庆巴南山火救援，</a:t>
            </a:r>
            <a:r>
              <a:rPr lang="en-US" altLang="zh-CN" sz="1600"/>
              <a:t>2023</a:t>
            </a:r>
            <a:r>
              <a:rPr lang="zh-CN" altLang="en-US" sz="1600"/>
              <a:t>合川燕窝小学乡村助教，低碳环保小区建设等方面</a:t>
            </a:r>
            <a:r>
              <a:rPr lang="en-US" altLang="zh-CN" sz="1600"/>
              <a:t>......</a:t>
            </a:r>
            <a:r>
              <a:rPr lang="zh-CN" altLang="en-US" sz="1600"/>
              <a:t>展现金科服务推行ESG体系建设，始终不忘企业公民之责，热衷于社会慈善事业，也带动着向善而行的美好品质在大社区内蔚然成风；</a:t>
            </a:r>
            <a:endParaRPr lang="zh-CN" altLang="en-US" sz="1600"/>
          </a:p>
          <a:p>
            <a:pPr algn="l">
              <a:lnSpc>
                <a:spcPct val="150000"/>
              </a:lnSpc>
            </a:pPr>
            <a:r>
              <a:rPr lang="zh-CN" altLang="en-US" sz="1600" b="1">
                <a:solidFill>
                  <a:srgbClr val="FF0000"/>
                </a:solidFill>
              </a:rPr>
              <a:t>回传时间：</a:t>
            </a:r>
            <a:r>
              <a:rPr lang="en-US" altLang="zh-CN" sz="1600" b="1">
                <a:solidFill>
                  <a:srgbClr val="FF0000"/>
                </a:solidFill>
              </a:rPr>
              <a:t>3</a:t>
            </a:r>
            <a:r>
              <a:rPr lang="zh-CN" altLang="en-US" sz="1600" b="1">
                <a:solidFill>
                  <a:srgbClr val="FF0000"/>
                </a:solidFill>
              </a:rPr>
              <a:t>月</a:t>
            </a:r>
            <a:r>
              <a:rPr lang="en-US" altLang="zh-CN" sz="1600" b="1">
                <a:solidFill>
                  <a:srgbClr val="FF0000"/>
                </a:solidFill>
              </a:rPr>
              <a:t>29</a:t>
            </a:r>
            <a:r>
              <a:rPr lang="zh-CN" altLang="en-US" sz="1600" b="1">
                <a:solidFill>
                  <a:srgbClr val="FF0000"/>
                </a:solidFill>
              </a:rPr>
              <a:t>日（周五下班之前）</a:t>
            </a:r>
            <a:endParaRPr lang="zh-CN" altLang="en-US" sz="16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1085</Words>
  <Application>WPS 演示</Application>
  <PresentationFormat>宽屏</PresentationFormat>
  <Paragraphs>42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啦啦啦种太阳</cp:lastModifiedBy>
  <cp:revision>44</cp:revision>
  <dcterms:created xsi:type="dcterms:W3CDTF">2020-03-06T02:11:00Z</dcterms:created>
  <dcterms:modified xsi:type="dcterms:W3CDTF">2024-03-01T05:52:55Z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2052-11.1.0.9995</vt:lpwstr>
  </property>
</Properties>
</file>