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5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6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7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8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9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457" r:id="rId2"/>
    <p:sldId id="504" r:id="rId3"/>
    <p:sldId id="550" r:id="rId4"/>
    <p:sldId id="546" r:id="rId5"/>
    <p:sldId id="554" r:id="rId6"/>
    <p:sldId id="464" r:id="rId7"/>
    <p:sldId id="525" r:id="rId8"/>
    <p:sldId id="508" r:id="rId9"/>
    <p:sldId id="540" r:id="rId10"/>
    <p:sldId id="541" r:id="rId11"/>
    <p:sldId id="537" r:id="rId12"/>
    <p:sldId id="539" r:id="rId13"/>
    <p:sldId id="542" r:id="rId14"/>
    <p:sldId id="557" r:id="rId15"/>
    <p:sldId id="468" r:id="rId16"/>
    <p:sldId id="535" r:id="rId17"/>
    <p:sldId id="545" r:id="rId18"/>
    <p:sldId id="559" r:id="rId19"/>
    <p:sldId id="560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049" userDrawn="1">
          <p15:clr>
            <a:srgbClr val="A4A3A4"/>
          </p15:clr>
        </p15:guide>
        <p15:guide id="4" pos="393" userDrawn="1">
          <p15:clr>
            <a:srgbClr val="A4A3A4"/>
          </p15:clr>
        </p15:guide>
        <p15:guide id="5" orient="horz" pos="6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A5C"/>
    <a:srgbClr val="3A55AF"/>
    <a:srgbClr val="4176E5"/>
    <a:srgbClr val="487BCC"/>
    <a:srgbClr val="91C6E6"/>
    <a:srgbClr val="F4F9FC"/>
    <a:srgbClr val="D71423"/>
    <a:srgbClr val="FBD9D6"/>
    <a:srgbClr val="9AC6FB"/>
    <a:srgbClr val="048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80" autoAdjust="0"/>
    <p:restoredTop sz="93963" autoAdjust="0"/>
  </p:normalViewPr>
  <p:slideViewPr>
    <p:cSldViewPr snapToGrid="0" showGuides="1">
      <p:cViewPr varScale="1">
        <p:scale>
          <a:sx n="64" d="100"/>
          <a:sy n="64" d="100"/>
        </p:scale>
        <p:origin x="66" y="105"/>
      </p:cViewPr>
      <p:guideLst>
        <p:guide orient="horz" pos="2024"/>
        <p:guide pos="3840"/>
        <p:guide orient="horz" pos="1049"/>
        <p:guide pos="393"/>
        <p:guide orient="horz" pos="6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ACCA4-9023-4F7C-8420-715D8DF8DFDE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EC4AC-5179-4A81-8311-9BAB1B0759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64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>
              <a:latin typeface="阿里巴巴普惠体 3.0 65 Medium" panose="00020600040101010101" pitchFamily="18" charset="-122"/>
              <a:ea typeface="阿里巴巴普惠体 3.0 65 Medium" panose="00020600040101010101" pitchFamily="18" charset="-122"/>
              <a:cs typeface="阿里巴巴普惠体 3.0 65 Medium" panose="00020600040101010101" pitchFamily="18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EC4AC-5179-4A81-8311-9BAB1B07592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55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9A59A-31E0-48B5-8261-684A9B1EF34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181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EC4AC-5179-4A81-8311-9BAB1B07592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038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EC4AC-5179-4A81-8311-9BAB1B07592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22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EC4AC-5179-4A81-8311-9BAB1B07592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770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EC4AC-5179-4A81-8311-9BAB1B07592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718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EC4AC-5179-4A81-8311-9BAB1B07592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424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EC4AC-5179-4A81-8311-9BAB1B07592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796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EC4AC-5179-4A81-8311-9BAB1B07592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43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7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285750" y="238125"/>
            <a:ext cx="6294755" cy="866775"/>
          </a:xfrm>
        </p:spPr>
        <p:txBody>
          <a:bodyPr>
            <a:normAutofit fontScale="90000"/>
          </a:bodyPr>
          <a:lstStyle/>
          <a:p>
            <a:r>
              <a:rPr lang="zh-CN" altLang="en-US" sz="4000" dirty="0">
                <a:solidFill>
                  <a:srgbClr val="D7011D"/>
                </a:solidFill>
                <a:latin typeface="方正粗雅宋_GBK" panose="02000000000000000000" charset="-122"/>
                <a:ea typeface="方正粗雅宋_GBK" panose="02000000000000000000" charset="-122"/>
                <a:cs typeface="方正粗雅宋_GBK" panose="02000000000000000000" charset="-122"/>
              </a:rPr>
              <a:t>0</a:t>
            </a:r>
            <a:r>
              <a:rPr lang="en-US" altLang="zh-CN" sz="4000" dirty="0">
                <a:solidFill>
                  <a:srgbClr val="D7011D"/>
                </a:solidFill>
                <a:latin typeface="方正粗雅宋_GBK" panose="02000000000000000000" charset="-122"/>
                <a:ea typeface="方正粗雅宋_GBK" panose="02000000000000000000" charset="-122"/>
                <a:cs typeface="方正粗雅宋_GBK" panose="02000000000000000000" charset="-122"/>
              </a:rPr>
              <a:t>1</a:t>
            </a:r>
            <a:r>
              <a:rPr lang="zh-CN" altLang="en-US" sz="4000" dirty="0">
                <a:solidFill>
                  <a:srgbClr val="D7011D"/>
                </a:solidFill>
                <a:latin typeface="方正粗雅宋_GBK" panose="02000000000000000000" charset="-122"/>
                <a:ea typeface="方正粗雅宋_GBK" panose="02000000000000000000" charset="-122"/>
                <a:cs typeface="方正粗雅宋_GBK" panose="02000000000000000000" charset="-122"/>
              </a:rPr>
              <a:t>.文字版统一口径内容构成</a:t>
            </a:r>
            <a:endParaRPr lang="en-US" altLang="zh-CN" sz="4000" dirty="0">
              <a:solidFill>
                <a:srgbClr val="D7011D"/>
              </a:solidFill>
              <a:latin typeface="方正粗雅宋_GBK" panose="02000000000000000000" charset="-122"/>
              <a:ea typeface="方正粗雅宋_GBK" panose="02000000000000000000" charset="-122"/>
              <a:cs typeface="方正粗雅宋_GBK" panose="02000000000000000000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image" Target="../media/image33.jpeg"/><Relationship Id="rId3" Type="http://schemas.openxmlformats.org/officeDocument/2006/relationships/tags" Target="../tags/tag69.xml"/><Relationship Id="rId21" Type="http://schemas.openxmlformats.org/officeDocument/2006/relationships/image" Target="../media/image36.jpe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notesSlide" Target="../notesSlides/notesSlide6.xml"/><Relationship Id="rId2" Type="http://schemas.openxmlformats.org/officeDocument/2006/relationships/tags" Target="../tags/tag68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35.jpe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10" Type="http://schemas.openxmlformats.org/officeDocument/2006/relationships/tags" Target="../tags/tag76.xml"/><Relationship Id="rId19" Type="http://schemas.openxmlformats.org/officeDocument/2006/relationships/image" Target="../media/image34.jpe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image" Target="../media/image39.jpeg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38.jpe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37.png"/><Relationship Id="rId5" Type="http://schemas.openxmlformats.org/officeDocument/2006/relationships/tags" Target="../tags/tag86.xml"/><Relationship Id="rId15" Type="http://schemas.openxmlformats.org/officeDocument/2006/relationships/image" Target="../media/image41.jpe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image" Target="../media/image44.jpeg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image" Target="../media/image43.jpeg"/><Relationship Id="rId2" Type="http://schemas.openxmlformats.org/officeDocument/2006/relationships/tags" Target="../tags/tag92.xml"/><Relationship Id="rId16" Type="http://schemas.openxmlformats.org/officeDocument/2006/relationships/image" Target="../media/image42.jpeg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5" Type="http://schemas.openxmlformats.org/officeDocument/2006/relationships/tags" Target="../tags/tag95.xml"/><Relationship Id="rId15" Type="http://schemas.openxmlformats.org/officeDocument/2006/relationships/notesSlide" Target="../notesSlides/notesSlide7.xml"/><Relationship Id="rId10" Type="http://schemas.openxmlformats.org/officeDocument/2006/relationships/tags" Target="../tags/tag100.xml"/><Relationship Id="rId19" Type="http://schemas.openxmlformats.org/officeDocument/2006/relationships/image" Target="../media/image45.jpeg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image" Target="../media/image48.jpeg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image" Target="../media/image47.jpeg"/><Relationship Id="rId2" Type="http://schemas.openxmlformats.org/officeDocument/2006/relationships/tags" Target="../tags/tag105.xml"/><Relationship Id="rId16" Type="http://schemas.openxmlformats.org/officeDocument/2006/relationships/image" Target="../media/image46.jpe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notesSlide" Target="../notesSlides/notesSlide8.xml"/><Relationship Id="rId10" Type="http://schemas.openxmlformats.org/officeDocument/2006/relationships/tags" Target="../tags/tag113.xml"/><Relationship Id="rId19" Type="http://schemas.openxmlformats.org/officeDocument/2006/relationships/image" Target="../media/image49.jp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31.xml"/><Relationship Id="rId18" Type="http://schemas.openxmlformats.org/officeDocument/2006/relationships/tags" Target="../tags/tag136.xml"/><Relationship Id="rId26" Type="http://schemas.openxmlformats.org/officeDocument/2006/relationships/tags" Target="../tags/tag144.xml"/><Relationship Id="rId21" Type="http://schemas.openxmlformats.org/officeDocument/2006/relationships/tags" Target="../tags/tag139.xml"/><Relationship Id="rId34" Type="http://schemas.openxmlformats.org/officeDocument/2006/relationships/tags" Target="../tags/tag152.xml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25" Type="http://schemas.openxmlformats.org/officeDocument/2006/relationships/tags" Target="../tags/tag143.xml"/><Relationship Id="rId33" Type="http://schemas.openxmlformats.org/officeDocument/2006/relationships/tags" Target="../tags/tag151.xml"/><Relationship Id="rId38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20" Type="http://schemas.openxmlformats.org/officeDocument/2006/relationships/tags" Target="../tags/tag138.xml"/><Relationship Id="rId29" Type="http://schemas.openxmlformats.org/officeDocument/2006/relationships/tags" Target="../tags/tag147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24" Type="http://schemas.openxmlformats.org/officeDocument/2006/relationships/tags" Target="../tags/tag142.xml"/><Relationship Id="rId32" Type="http://schemas.openxmlformats.org/officeDocument/2006/relationships/tags" Target="../tags/tag150.xml"/><Relationship Id="rId37" Type="http://schemas.openxmlformats.org/officeDocument/2006/relationships/tags" Target="../tags/tag155.xml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23" Type="http://schemas.openxmlformats.org/officeDocument/2006/relationships/tags" Target="../tags/tag141.xml"/><Relationship Id="rId28" Type="http://schemas.openxmlformats.org/officeDocument/2006/relationships/tags" Target="../tags/tag146.xml"/><Relationship Id="rId36" Type="http://schemas.openxmlformats.org/officeDocument/2006/relationships/tags" Target="../tags/tag154.xml"/><Relationship Id="rId10" Type="http://schemas.openxmlformats.org/officeDocument/2006/relationships/tags" Target="../tags/tag128.xml"/><Relationship Id="rId19" Type="http://schemas.openxmlformats.org/officeDocument/2006/relationships/tags" Target="../tags/tag137.xml"/><Relationship Id="rId31" Type="http://schemas.openxmlformats.org/officeDocument/2006/relationships/tags" Target="../tags/tag149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tags" Target="../tags/tag140.xml"/><Relationship Id="rId27" Type="http://schemas.openxmlformats.org/officeDocument/2006/relationships/tags" Target="../tags/tag145.xml"/><Relationship Id="rId30" Type="http://schemas.openxmlformats.org/officeDocument/2006/relationships/tags" Target="../tags/tag148.xml"/><Relationship Id="rId35" Type="http://schemas.openxmlformats.org/officeDocument/2006/relationships/tags" Target="../tags/tag153.xml"/><Relationship Id="rId8" Type="http://schemas.openxmlformats.org/officeDocument/2006/relationships/tags" Target="../tags/tag126.xml"/><Relationship Id="rId3" Type="http://schemas.openxmlformats.org/officeDocument/2006/relationships/tags" Target="../tags/tag1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10" Type="http://schemas.openxmlformats.org/officeDocument/2006/relationships/tags" Target="../tags/tag165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5" Type="http://schemas.openxmlformats.org/officeDocument/2006/relationships/tags" Target="../tags/tag178.xml"/><Relationship Id="rId15" Type="http://schemas.openxmlformats.org/officeDocument/2006/relationships/notesSlide" Target="../notesSlides/notesSlide9.xml"/><Relationship Id="rId10" Type="http://schemas.openxmlformats.org/officeDocument/2006/relationships/tags" Target="../tags/tag183.xml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3.jpeg"/><Relationship Id="rId18" Type="http://schemas.openxmlformats.org/officeDocument/2006/relationships/image" Target="../media/image8.jpe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2.jpeg"/><Relationship Id="rId17" Type="http://schemas.openxmlformats.org/officeDocument/2006/relationships/image" Target="../media/image7.jpeg"/><Relationship Id="rId2" Type="http://schemas.openxmlformats.org/officeDocument/2006/relationships/tags" Target="../tags/tag4.xml"/><Relationship Id="rId16" Type="http://schemas.openxmlformats.org/officeDocument/2006/relationships/image" Target="../media/image6.jpe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9.jpe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12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1.jpeg"/><Relationship Id="rId5" Type="http://schemas.openxmlformats.org/officeDocument/2006/relationships/tags" Target="../tags/tag17.xml"/><Relationship Id="rId10" Type="http://schemas.openxmlformats.org/officeDocument/2006/relationships/image" Target="../media/image10.jpeg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image" Target="../media/image21.jpeg"/><Relationship Id="rId3" Type="http://schemas.openxmlformats.org/officeDocument/2006/relationships/tags" Target="../tags/tag26.xml"/><Relationship Id="rId21" Type="http://schemas.openxmlformats.org/officeDocument/2006/relationships/image" Target="../media/image24.jpeg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notesSlide" Target="../notesSlides/notesSlide3.xml"/><Relationship Id="rId2" Type="http://schemas.openxmlformats.org/officeDocument/2006/relationships/tags" Target="../tags/tag25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23.jpe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10" Type="http://schemas.openxmlformats.org/officeDocument/2006/relationships/tags" Target="../tags/tag33.xml"/><Relationship Id="rId19" Type="http://schemas.openxmlformats.org/officeDocument/2006/relationships/image" Target="../media/image22.jpe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image" Target="../media/image27.jpe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image" Target="../media/image26.jpeg"/><Relationship Id="rId2" Type="http://schemas.openxmlformats.org/officeDocument/2006/relationships/tags" Target="../tags/tag40.xml"/><Relationship Id="rId16" Type="http://schemas.openxmlformats.org/officeDocument/2006/relationships/image" Target="../media/image25.jpe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notesSlide" Target="../notesSlides/notesSlide4.xml"/><Relationship Id="rId10" Type="http://schemas.openxmlformats.org/officeDocument/2006/relationships/tags" Target="../tags/tag48.xml"/><Relationship Id="rId19" Type="http://schemas.openxmlformats.org/officeDocument/2006/relationships/image" Target="../media/image28.jpe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image" Target="../media/image29.jpeg"/><Relationship Id="rId3" Type="http://schemas.openxmlformats.org/officeDocument/2006/relationships/tags" Target="../tags/tag54.xml"/><Relationship Id="rId21" Type="http://schemas.openxmlformats.org/officeDocument/2006/relationships/image" Target="../media/image32.jpe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notesSlide" Target="../notesSlides/notesSlide5.xml"/><Relationship Id="rId2" Type="http://schemas.openxmlformats.org/officeDocument/2006/relationships/tags" Target="../tags/tag53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31.jpe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10" Type="http://schemas.openxmlformats.org/officeDocument/2006/relationships/tags" Target="../tags/tag61.xml"/><Relationship Id="rId19" Type="http://schemas.openxmlformats.org/officeDocument/2006/relationships/image" Target="../media/image30.jpe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FC33C00-A5B3-9FC6-E7B3-8172BDA6C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" y="0"/>
            <a:ext cx="121911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55BEDCC5-7343-F298-937A-F968DB1082CB}"/>
              </a:ext>
            </a:extLst>
          </p:cNvPr>
          <p:cNvGrpSpPr/>
          <p:nvPr/>
        </p:nvGrpSpPr>
        <p:grpSpPr>
          <a:xfrm>
            <a:off x="666511" y="1665171"/>
            <a:ext cx="5046980" cy="3997264"/>
            <a:chOff x="504190" y="1505654"/>
            <a:chExt cx="5046980" cy="3997264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AE832C9C-C082-6750-BCC5-221654CF8BA7}"/>
                </a:ext>
              </a:extLst>
            </p:cNvPr>
            <p:cNvGrpSpPr/>
            <p:nvPr/>
          </p:nvGrpSpPr>
          <p:grpSpPr>
            <a:xfrm>
              <a:off x="557530" y="2207154"/>
              <a:ext cx="4954270" cy="1610995"/>
              <a:chOff x="645" y="3583"/>
              <a:chExt cx="7802" cy="2537"/>
            </a:xfrm>
          </p:grpSpPr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D335BEFD-292D-A56F-7515-C65B2F10465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45" y="3583"/>
                <a:ext cx="3864" cy="2537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274501F4-E222-B719-799B-06681D1186B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51" b="2151"/>
              <a:stretch/>
            </p:blipFill>
            <p:spPr>
              <a:xfrm>
                <a:off x="4509" y="3599"/>
                <a:ext cx="3938" cy="2521"/>
              </a:xfrm>
              <a:prstGeom prst="rect">
                <a:avLst/>
              </a:prstGeom>
            </p:spPr>
          </p:pic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AD95FC71-BDDB-7352-5154-00E059D7FCCA}"/>
                </a:ext>
              </a:extLst>
            </p:cNvPr>
            <p:cNvGrpSpPr/>
            <p:nvPr/>
          </p:nvGrpSpPr>
          <p:grpSpPr>
            <a:xfrm>
              <a:off x="504190" y="1505654"/>
              <a:ext cx="5046980" cy="577994"/>
              <a:chOff x="748" y="1972"/>
              <a:chExt cx="7948" cy="925"/>
            </a:xfrm>
          </p:grpSpPr>
          <p:sp>
            <p:nvSpPr>
              <p:cNvPr id="38" name="圆角矩形 7">
                <a:extLst>
                  <a:ext uri="{FF2B5EF4-FFF2-40B4-BE49-F238E27FC236}">
                    <a16:creationId xmlns:a16="http://schemas.microsoft.com/office/drawing/2014/main" id="{1D7260BE-4959-DD9C-763A-4C03F9E36AD3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748" y="1972"/>
                <a:ext cx="7948" cy="925"/>
              </a:xfrm>
              <a:prstGeom prst="roundRect">
                <a:avLst>
                  <a:gd name="adj" fmla="val 7940"/>
                </a:avLst>
              </a:prstGeom>
              <a:solidFill>
                <a:srgbClr val="487B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粗雅宋_GBK" panose="02000000000000000000" charset="-122"/>
                  <a:ea typeface="方正粗雅宋_GBK" panose="02000000000000000000" charset="-122"/>
                </a:endParaRP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2124DD1-1B87-B00E-F216-D28636874F84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820" y="2098"/>
                <a:ext cx="5723" cy="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100" dirty="0">
                    <a:solidFill>
                      <a:schemeClr val="bg1"/>
                    </a:solidFill>
                    <a:latin typeface="阿里巴巴普惠体 3.0 65 Medium" panose="00020600040101010101" pitchFamily="18" charset="-122"/>
                    <a:ea typeface="阿里巴巴普惠体 3.0 65 Medium" panose="00020600040101010101" pitchFamily="18" charset="-122"/>
                    <a:cs typeface="阿里巴巴普惠体 3.0 65 Medium" panose="00020600040101010101" pitchFamily="18" charset="-122"/>
                  </a:rPr>
                  <a:t>小小金粉成长课</a:t>
                </a: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F34E2B7-2044-5F5F-A9FD-994A1CE018BB}"/>
                </a:ext>
              </a:extLst>
            </p:cNvPr>
            <p:cNvGrpSpPr/>
            <p:nvPr/>
          </p:nvGrpSpPr>
          <p:grpSpPr>
            <a:xfrm>
              <a:off x="557530" y="3892558"/>
              <a:ext cx="4968875" cy="1610360"/>
              <a:chOff x="645" y="3599"/>
              <a:chExt cx="7825" cy="2536"/>
            </a:xfrm>
          </p:grpSpPr>
          <p:pic>
            <p:nvPicPr>
              <p:cNvPr id="41" name="图片 40">
                <a:extLst>
                  <a:ext uri="{FF2B5EF4-FFF2-40B4-BE49-F238E27FC236}">
                    <a16:creationId xmlns:a16="http://schemas.microsoft.com/office/drawing/2014/main" id="{A3637953-C160-F4A6-7FAE-7AA7FC48457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45" y="3599"/>
                <a:ext cx="3864" cy="2536"/>
              </a:xfrm>
              <a:prstGeom prst="rect">
                <a:avLst/>
              </a:prstGeom>
            </p:spPr>
          </p:pic>
          <p:pic>
            <p:nvPicPr>
              <p:cNvPr id="42" name="图片 41">
                <a:extLst>
                  <a:ext uri="{FF2B5EF4-FFF2-40B4-BE49-F238E27FC236}">
                    <a16:creationId xmlns:a16="http://schemas.microsoft.com/office/drawing/2014/main" id="{BE150CAC-1900-8575-3E62-79473B1F87F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51" b="2151"/>
              <a:stretch/>
            </p:blipFill>
            <p:spPr>
              <a:xfrm>
                <a:off x="4509" y="3599"/>
                <a:ext cx="3961" cy="2536"/>
              </a:xfrm>
              <a:prstGeom prst="rect">
                <a:avLst/>
              </a:prstGeom>
            </p:spPr>
          </p:pic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2DB3146-738F-34AD-1CD3-3DC9C100D2D3}"/>
              </a:ext>
            </a:extLst>
          </p:cNvPr>
          <p:cNvGrpSpPr/>
          <p:nvPr/>
        </p:nvGrpSpPr>
        <p:grpSpPr>
          <a:xfrm>
            <a:off x="6199171" y="1945912"/>
            <a:ext cx="5326318" cy="2335104"/>
            <a:chOff x="748" y="9952"/>
            <a:chExt cx="8013" cy="2552"/>
          </a:xfrm>
        </p:grpSpPr>
        <p:sp>
          <p:nvSpPr>
            <p:cNvPr id="32" name="圆角矩形 16">
              <a:extLst>
                <a:ext uri="{FF2B5EF4-FFF2-40B4-BE49-F238E27FC236}">
                  <a16:creationId xmlns:a16="http://schemas.microsoft.com/office/drawing/2014/main" id="{A6A0D335-5BBB-9D75-D903-763F39C8131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48" y="9952"/>
              <a:ext cx="8013" cy="2552"/>
            </a:xfrm>
            <a:prstGeom prst="roundRect">
              <a:avLst>
                <a:gd name="adj" fmla="val 354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C81580D3-DEAB-DED7-0428-CC2102430C43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999" y="10189"/>
              <a:ext cx="7588" cy="207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>
              <a:defPPr>
                <a:defRPr lang="zh-CN"/>
              </a:defPPr>
              <a:lvl1pPr algn="just">
                <a:defRPr sz="1600">
                  <a:latin typeface="汉仪旗黑-55S" panose="00020600040101010101" pitchFamily="18" charset="-122"/>
                  <a:ea typeface="汉仪旗黑-55S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  <a:sym typeface="+mn-ea"/>
                </a:rPr>
                <a:t>积极与外部单位开展资源合作，以亲子家庭为单位邀约业主参与科学知识或传统文化学习。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3.0 55 Regular" panose="00020600040101010101" pitchFamily="18" charset="-122"/>
                <a:ea typeface="阿里巴巴普惠体 3.0 55 Regular" panose="00020600040101010101" pitchFamily="18" charset="-122"/>
                <a:cs typeface="阿里巴巴普惠体 3.0 55 Regular" panose="00020600040101010101" pitchFamily="18" charset="-122"/>
                <a:sym typeface="+mn-e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  <a:sym typeface="+mn-ea"/>
                </a:rPr>
                <a:t>科学知识学习可前往航天馆、水族馆、文化馆、博物馆等参观；传统文化学习可邀请专业老师进行非遗文化或传统文化教学，包括围棋、国画、象棋、武术、茶道、书法、皮影戏等。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C1283993-7CE9-562D-4291-29722882B15D}"/>
              </a:ext>
            </a:extLst>
          </p:cNvPr>
          <p:cNvGrpSpPr/>
          <p:nvPr/>
        </p:nvGrpSpPr>
        <p:grpSpPr>
          <a:xfrm>
            <a:off x="6445791" y="1674849"/>
            <a:ext cx="1517202" cy="426244"/>
            <a:chOff x="748" y="1972"/>
            <a:chExt cx="7948" cy="925"/>
          </a:xfrm>
        </p:grpSpPr>
        <p:sp>
          <p:nvSpPr>
            <p:cNvPr id="45" name="圆角矩形 7">
              <a:extLst>
                <a:ext uri="{FF2B5EF4-FFF2-40B4-BE49-F238E27FC236}">
                  <a16:creationId xmlns:a16="http://schemas.microsoft.com/office/drawing/2014/main" id="{1FA6519E-1F73-39D8-A085-9FE2DCF2741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48" y="1972"/>
              <a:ext cx="7948" cy="925"/>
            </a:xfrm>
            <a:prstGeom prst="roundRect">
              <a:avLst>
                <a:gd name="adj" fmla="val 7940"/>
              </a:avLst>
            </a:prstGeom>
            <a:solidFill>
              <a:srgbClr val="91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粗雅宋_GBK" panose="02000000000000000000" charset="-122"/>
                <a:ea typeface="方正粗雅宋_GBK" panose="02000000000000000000" charset="-122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BAA42A42-D4C1-68F3-81AB-387409651F28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820" y="2081"/>
              <a:ext cx="5723" cy="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阿里巴巴普惠体 3.0 65 Medium" panose="00020600040101010101" pitchFamily="18" charset="-122"/>
                  <a:ea typeface="阿里巴巴普惠体 3.0 65 Medium" panose="00020600040101010101" pitchFamily="18" charset="-122"/>
                  <a:cs typeface="阿里巴巴普惠体 3.0 65 Medium" panose="00020600040101010101" pitchFamily="18" charset="-122"/>
                </a:rPr>
                <a:t>活动内容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8574E2CF-7035-AFA0-36AE-6FE3AC501349}"/>
              </a:ext>
            </a:extLst>
          </p:cNvPr>
          <p:cNvGrpSpPr/>
          <p:nvPr/>
        </p:nvGrpSpPr>
        <p:grpSpPr>
          <a:xfrm>
            <a:off x="6199171" y="4508724"/>
            <a:ext cx="5326318" cy="1241671"/>
            <a:chOff x="6235908" y="2062128"/>
            <a:chExt cx="5326318" cy="1241671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CEEF2C51-B1C8-9006-3798-707C37CD52B6}"/>
                </a:ext>
              </a:extLst>
            </p:cNvPr>
            <p:cNvGrpSpPr/>
            <p:nvPr/>
          </p:nvGrpSpPr>
          <p:grpSpPr>
            <a:xfrm>
              <a:off x="6235908" y="2348124"/>
              <a:ext cx="5326318" cy="955675"/>
              <a:chOff x="748" y="10174"/>
              <a:chExt cx="8013" cy="1505"/>
            </a:xfrm>
          </p:grpSpPr>
          <p:sp>
            <p:nvSpPr>
              <p:cNvPr id="52" name="圆角矩形 16">
                <a:extLst>
                  <a:ext uri="{FF2B5EF4-FFF2-40B4-BE49-F238E27FC236}">
                    <a16:creationId xmlns:a16="http://schemas.microsoft.com/office/drawing/2014/main" id="{687826D8-3A9D-EC0D-6EB7-4FF988318C84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748" y="10174"/>
                <a:ext cx="8013" cy="1438"/>
              </a:xfrm>
              <a:prstGeom prst="roundRect">
                <a:avLst>
                  <a:gd name="adj" fmla="val 354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9519350D-0648-9847-45F1-840EC166A926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999" y="10519"/>
                <a:ext cx="7750" cy="116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>
                <a:defPPr>
                  <a:defRPr lang="zh-CN"/>
                </a:defPPr>
                <a:lvl1pPr algn="just">
                  <a:defRPr sz="1600">
                    <a:latin typeface="汉仪旗黑-55S" panose="00020600040101010101" pitchFamily="18" charset="-122"/>
                    <a:ea typeface="汉仪旗黑-55S" panose="00020600040101010101" pitchFamily="18" charset="-122"/>
                  </a:defRPr>
                </a:lvl1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  <a:sym typeface="+mn-ea"/>
                  </a:rPr>
                  <a:t>一级区域公司至少落地</a:t>
                </a: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  <a:sym typeface="+mn-ea"/>
                  </a:rPr>
                  <a:t>1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  <a:sym typeface="+mn-ea"/>
                  </a:rPr>
                  <a:t>场重点包装的成长课活动</a:t>
                </a:r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DAFC0D9A-AED4-70CA-BEF5-60A4070F9664}"/>
                </a:ext>
              </a:extLst>
            </p:cNvPr>
            <p:cNvGrpSpPr/>
            <p:nvPr/>
          </p:nvGrpSpPr>
          <p:grpSpPr>
            <a:xfrm>
              <a:off x="6482528" y="2062128"/>
              <a:ext cx="1517202" cy="400912"/>
              <a:chOff x="748" y="2271"/>
              <a:chExt cx="7948" cy="836"/>
            </a:xfrm>
          </p:grpSpPr>
          <p:sp>
            <p:nvSpPr>
              <p:cNvPr id="50" name="圆角矩形 7">
                <a:extLst>
                  <a:ext uri="{FF2B5EF4-FFF2-40B4-BE49-F238E27FC236}">
                    <a16:creationId xmlns:a16="http://schemas.microsoft.com/office/drawing/2014/main" id="{6E12E17C-95DC-8504-C958-DAAD8BE34264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748" y="2271"/>
                <a:ext cx="7948" cy="836"/>
              </a:xfrm>
              <a:prstGeom prst="roundRect">
                <a:avLst>
                  <a:gd name="adj" fmla="val 7940"/>
                </a:avLst>
              </a:prstGeom>
              <a:solidFill>
                <a:srgbClr val="91C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粗雅宋_GBK" panose="02000000000000000000" charset="-122"/>
                  <a:ea typeface="方正粗雅宋_GBK" panose="02000000000000000000" charset="-122"/>
                </a:endParaRP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A2B757FD-CC58-2D01-D112-CCD5CFCEE668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820" y="2308"/>
                <a:ext cx="5723" cy="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阿里巴巴普惠体 3.0 65 Medium" panose="00020600040101010101" pitchFamily="18" charset="-122"/>
                    <a:ea typeface="阿里巴巴普惠体 3.0 65 Medium" panose="00020600040101010101" pitchFamily="18" charset="-122"/>
                    <a:cs typeface="阿里巴巴普惠体 3.0 65 Medium" panose="00020600040101010101" pitchFamily="18" charset="-122"/>
                  </a:rPr>
                  <a:t>活动要求</a:t>
                </a:r>
              </a:p>
            </p:txBody>
          </p:sp>
        </p:grpSp>
      </p:grpSp>
      <p:sp>
        <p:nvSpPr>
          <p:cNvPr id="57" name="标题 7">
            <a:extLst>
              <a:ext uri="{FF2B5EF4-FFF2-40B4-BE49-F238E27FC236}">
                <a16:creationId xmlns:a16="http://schemas.microsoft.com/office/drawing/2014/main" id="{494C7C7E-9C2B-E752-A119-FAD5C540DAE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12773" y="486154"/>
            <a:ext cx="10904562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主题活动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02. </a:t>
            </a:r>
            <a:r>
              <a:rPr lang="zh-CN" altLang="en-US" sz="3200" dirty="0">
                <a:solidFill>
                  <a:srgbClr val="3A55AF"/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超新星计划</a:t>
            </a:r>
            <a:endParaRPr lang="zh-CN" sz="3200" dirty="0">
              <a:solidFill>
                <a:srgbClr val="3A55AF"/>
              </a:solidFill>
              <a:latin typeface="阿里巴巴普惠体 3.0 105 Heavy" panose="00020600040101010101" pitchFamily="18" charset="-122"/>
              <a:ea typeface="阿里巴巴普惠体 3.0 105 Heavy" panose="00020600040101010101" pitchFamily="18" charset="-122"/>
              <a:cs typeface="阿里巴巴普惠体 3.0 105 Heavy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893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4F3FF69F-E053-E401-35BD-C3D8ACCB83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" b="2166"/>
          <a:stretch/>
        </p:blipFill>
        <p:spPr>
          <a:xfrm>
            <a:off x="4833937" y="2432031"/>
            <a:ext cx="2524125" cy="160208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95F65BB-6464-3677-04EE-22E6BFCFFF0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56" y="2432031"/>
            <a:ext cx="2174333" cy="1619772"/>
          </a:xfrm>
          <a:prstGeom prst="rect">
            <a:avLst/>
          </a:prstGeom>
        </p:spPr>
      </p:pic>
      <p:sp>
        <p:nvSpPr>
          <p:cNvPr id="25" name="标题 7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12773" y="486154"/>
            <a:ext cx="10904562" cy="727075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主题活动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02. </a:t>
            </a:r>
            <a:r>
              <a:rPr lang="zh-CN" sz="3200" dirty="0">
                <a:solidFill>
                  <a:srgbClr val="3A55AF"/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超新星计划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871D113-4814-26FE-6591-A7FA9E9D15BF}"/>
              </a:ext>
            </a:extLst>
          </p:cNvPr>
          <p:cNvGrpSpPr/>
          <p:nvPr/>
        </p:nvGrpSpPr>
        <p:grpSpPr>
          <a:xfrm>
            <a:off x="612773" y="4327152"/>
            <a:ext cx="10903928" cy="1185028"/>
            <a:chOff x="748" y="9952"/>
            <a:chExt cx="8013" cy="2552"/>
          </a:xfrm>
        </p:grpSpPr>
        <p:sp>
          <p:nvSpPr>
            <p:cNvPr id="30" name="圆角矩形 16">
              <a:extLst>
                <a:ext uri="{FF2B5EF4-FFF2-40B4-BE49-F238E27FC236}">
                  <a16:creationId xmlns:a16="http://schemas.microsoft.com/office/drawing/2014/main" id="{CD25875D-AF5D-C22B-FE60-31C130E90E6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48" y="9952"/>
              <a:ext cx="8013" cy="2552"/>
            </a:xfrm>
            <a:prstGeom prst="roundRect">
              <a:avLst>
                <a:gd name="adj" fmla="val 354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5D944F7F-4D25-EB0B-3DD4-115B0D7E600B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920" y="9976"/>
              <a:ext cx="7673" cy="2390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>
              <a:defPPr>
                <a:defRPr lang="zh-CN"/>
              </a:defPPr>
              <a:lvl1pPr algn="just">
                <a:defRPr sz="1600">
                  <a:latin typeface="汉仪旗黑-55S" panose="00020600040101010101" pitchFamily="18" charset="-122"/>
                  <a:ea typeface="汉仪旗黑-55S" panose="00020600040101010101" pitchFamily="18" charset="-122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  <a:sym typeface="+mn-ea"/>
                </a:rPr>
                <a:t>运动场地条件充分的小区，建议邀约金悦跑跑团成员，在小区内组织小业主们开展为期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  <a:sym typeface="+mn-ea"/>
                </a:rPr>
                <a:t>7-14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  <a:sym typeface="+mn-ea"/>
                </a:rPr>
                <a:t>天的晨跑打卡训练，完成整个打卡周期的小业主可颁发证书，并给予适当奖励。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3.0 55 Regular" panose="00020600040101010101" pitchFamily="18" charset="-122"/>
                <a:ea typeface="阿里巴巴普惠体 3.0 55 Regular" panose="00020600040101010101" pitchFamily="18" charset="-122"/>
                <a:cs typeface="阿里巴巴普惠体 3.0 55 Regular" panose="00020600040101010101" pitchFamily="18" charset="-122"/>
                <a:sym typeface="+mn-ea"/>
              </a:endParaRPr>
            </a:p>
            <a:p>
              <a:pPr algn="r">
                <a:lnSpc>
                  <a:spcPct val="130000"/>
                </a:lnSpc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  <a:sym typeface="+mn-ea"/>
                </a:rPr>
                <a:t>*</a:t>
              </a: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  <a:sym typeface="+mn-ea"/>
                </a:rPr>
                <a:t>此活动为特别加分项，服装需着金悦跑标准团服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阿里巴巴普惠体 3.0 55 Regular" panose="00020600040101010101" pitchFamily="18" charset="-122"/>
                <a:ea typeface="阿里巴巴普惠体 3.0 55 Regular" panose="00020600040101010101" pitchFamily="18" charset="-122"/>
                <a:cs typeface="阿里巴巴普惠体 3.0 55 Regular" panose="00020600040101010101" pitchFamily="18" charset="-122"/>
                <a:sym typeface="+mn-ea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857536B-6C30-5128-1E3F-14A5B1300909}"/>
              </a:ext>
            </a:extLst>
          </p:cNvPr>
          <p:cNvGrpSpPr/>
          <p:nvPr/>
        </p:nvGrpSpPr>
        <p:grpSpPr>
          <a:xfrm>
            <a:off x="623888" y="1678041"/>
            <a:ext cx="10892813" cy="577994"/>
            <a:chOff x="748" y="1972"/>
            <a:chExt cx="7948" cy="925"/>
          </a:xfrm>
        </p:grpSpPr>
        <p:sp>
          <p:nvSpPr>
            <p:cNvPr id="26" name="圆角矩形 7">
              <a:extLst>
                <a:ext uri="{FF2B5EF4-FFF2-40B4-BE49-F238E27FC236}">
                  <a16:creationId xmlns:a16="http://schemas.microsoft.com/office/drawing/2014/main" id="{2F5BB7CF-7F98-017F-A927-D103FB60045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48" y="1972"/>
              <a:ext cx="7948" cy="925"/>
            </a:xfrm>
            <a:prstGeom prst="roundRect">
              <a:avLst>
                <a:gd name="adj" fmla="val 7940"/>
              </a:avLst>
            </a:prstGeom>
            <a:solidFill>
              <a:srgbClr val="487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粗雅宋_GBK" panose="02000000000000000000" charset="-122"/>
                <a:ea typeface="方正粗雅宋_GBK" panose="02000000000000000000" charset="-122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3A5B1973-AE31-341D-A75D-8AD467002A72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820" y="2098"/>
              <a:ext cx="5723" cy="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阿里巴巴普惠体 3.0 65 Medium" panose="00020600040101010101" pitchFamily="18" charset="-122"/>
                  <a:ea typeface="阿里巴巴普惠体 3.0 65 Medium" panose="00020600040101010101" pitchFamily="18" charset="-122"/>
                  <a:cs typeface="阿里巴巴普惠体 3.0 65 Medium" panose="00020600040101010101" pitchFamily="18" charset="-122"/>
                </a:rPr>
                <a:t>小小金粉领跑员</a:t>
              </a:r>
            </a:p>
          </p:txBody>
        </p: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E10F8B02-1802-2FAF-10DC-DA96E030530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" b="2151"/>
          <a:stretch/>
        </p:blipFill>
        <p:spPr>
          <a:xfrm>
            <a:off x="2689066" y="2432031"/>
            <a:ext cx="2524125" cy="161036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46940008-218E-B170-6D17-EF8274EDEEF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" b="7472"/>
          <a:stretch/>
        </p:blipFill>
        <p:spPr>
          <a:xfrm>
            <a:off x="8992576" y="2432031"/>
            <a:ext cx="2524125" cy="161977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69D6AB1-0B6A-151A-C8E8-332B90370F2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780" y="2432031"/>
            <a:ext cx="2415540" cy="161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46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7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12773" y="486154"/>
            <a:ext cx="10904562" cy="727075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主题活动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03. </a:t>
            </a:r>
            <a:r>
              <a:rPr lang="zh-CN" altLang="en-US" sz="3200" dirty="0">
                <a:solidFill>
                  <a:srgbClr val="3A55AF"/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夏乐大作战</a:t>
            </a:r>
            <a:endParaRPr lang="zh-CN" altLang="zh-CN" sz="3200" dirty="0">
              <a:solidFill>
                <a:srgbClr val="3A55AF"/>
              </a:solidFill>
              <a:latin typeface="阿里巴巴普惠体 3.0 105 Heavy" panose="00020600040101010101" pitchFamily="18" charset="-122"/>
              <a:ea typeface="阿里巴巴普惠体 3.0 105 Heavy" panose="00020600040101010101" pitchFamily="18" charset="-122"/>
              <a:cs typeface="阿里巴巴普惠体 3.0 105 Heavy" panose="00020600040101010101" pitchFamily="18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77E7513-1E81-6A9C-A751-5E12B445ED07}"/>
              </a:ext>
            </a:extLst>
          </p:cNvPr>
          <p:cNvGrpSpPr/>
          <p:nvPr/>
        </p:nvGrpSpPr>
        <p:grpSpPr>
          <a:xfrm>
            <a:off x="6469721" y="1678041"/>
            <a:ext cx="5046980" cy="4078959"/>
            <a:chOff x="504190" y="1505654"/>
            <a:chExt cx="5046980" cy="4078959"/>
          </a:xfrm>
        </p:grpSpPr>
        <p:grpSp>
          <p:nvGrpSpPr>
            <p:cNvPr id="10" name="组合 9"/>
            <p:cNvGrpSpPr/>
            <p:nvPr/>
          </p:nvGrpSpPr>
          <p:grpSpPr>
            <a:xfrm>
              <a:off x="504190" y="3964093"/>
              <a:ext cx="5046980" cy="1620520"/>
              <a:chOff x="748" y="9952"/>
              <a:chExt cx="8013" cy="2552"/>
            </a:xfrm>
          </p:grpSpPr>
          <p:sp>
            <p:nvSpPr>
              <p:cNvPr id="17" name="圆角矩形 16"/>
              <p:cNvSpPr/>
              <p:nvPr>
                <p:custDataLst>
                  <p:tags r:id="rId12"/>
                </p:custDataLst>
              </p:nvPr>
            </p:nvSpPr>
            <p:spPr>
              <a:xfrm>
                <a:off x="748" y="9952"/>
                <a:ext cx="8013" cy="2552"/>
              </a:xfrm>
              <a:prstGeom prst="roundRect">
                <a:avLst>
                  <a:gd name="adj" fmla="val 354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1" name="文本框 30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99" y="9976"/>
                <a:ext cx="7429" cy="2078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>
                <a:defPPr>
                  <a:defRPr lang="zh-CN"/>
                </a:defPPr>
                <a:lvl1pPr algn="just">
                  <a:defRPr sz="1600">
                    <a:latin typeface="汉仪旗黑-55S" panose="00020600040101010101" pitchFamily="18" charset="-122"/>
                    <a:ea typeface="汉仪旗黑-55S" panose="00020600040101010101" pitchFamily="18" charset="-122"/>
                  </a:defRPr>
                </a:lvl1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  <a:sym typeface="+mn-ea"/>
                  </a:rPr>
                  <a:t>组织业主在小区的内开展如水枪大战、摸鱼比赛、泡泡派对、游泳比赛等。有条件的可联合外部单位，前往专业水上乐园场馆开展水上项目趣味竞技活动。活动现场请务必注意保证参与业主的人身安全。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04190" y="2217314"/>
              <a:ext cx="5046980" cy="1610360"/>
              <a:chOff x="561" y="3599"/>
              <a:chExt cx="7948" cy="2536"/>
            </a:xfrm>
          </p:grpSpPr>
          <p:pic>
            <p:nvPicPr>
              <p:cNvPr id="33" name="图片 32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1" y="3599"/>
                <a:ext cx="4024" cy="2536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93" b="6493"/>
              <a:stretch/>
            </p:blipFill>
            <p:spPr>
              <a:xfrm>
                <a:off x="4540" y="3599"/>
                <a:ext cx="3969" cy="2536"/>
              </a:xfrm>
              <a:prstGeom prst="rect">
                <a:avLst/>
              </a:prstGeom>
            </p:spPr>
          </p:pic>
        </p:grpSp>
        <p:grpSp>
          <p:nvGrpSpPr>
            <p:cNvPr id="5" name="组合 4"/>
            <p:cNvGrpSpPr/>
            <p:nvPr/>
          </p:nvGrpSpPr>
          <p:grpSpPr>
            <a:xfrm>
              <a:off x="504190" y="1505654"/>
              <a:ext cx="5046980" cy="577994"/>
              <a:chOff x="748" y="1972"/>
              <a:chExt cx="7948" cy="925"/>
            </a:xfrm>
          </p:grpSpPr>
          <p:sp>
            <p:nvSpPr>
              <p:cNvPr id="8" name="圆角矩形 7"/>
              <p:cNvSpPr/>
              <p:nvPr>
                <p:custDataLst>
                  <p:tags r:id="rId8"/>
                </p:custDataLst>
              </p:nvPr>
            </p:nvSpPr>
            <p:spPr>
              <a:xfrm>
                <a:off x="748" y="1972"/>
                <a:ext cx="7948" cy="925"/>
              </a:xfrm>
              <a:prstGeom prst="roundRect">
                <a:avLst>
                  <a:gd name="adj" fmla="val 7940"/>
                </a:avLst>
              </a:prstGeom>
              <a:solidFill>
                <a:srgbClr val="487B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粗雅宋_GBK" panose="02000000000000000000" charset="-122"/>
                  <a:ea typeface="方正粗雅宋_GBK" panose="02000000000000000000" charset="-122"/>
                </a:endParaRPr>
              </a:p>
            </p:txBody>
          </p:sp>
          <p:sp>
            <p:nvSpPr>
              <p:cNvPr id="11" name="文本框 10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820" y="2098"/>
                <a:ext cx="5723" cy="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阿里巴巴普惠体 3.0 65 Medium" panose="00020600040101010101" pitchFamily="18" charset="-122"/>
                    <a:ea typeface="阿里巴巴普惠体 3.0 65 Medium" panose="00020600040101010101" pitchFamily="18" charset="-122"/>
                    <a:cs typeface="阿里巴巴普惠体 3.0 65 Medium" panose="00020600040101010101" pitchFamily="18" charset="-122"/>
                  </a:rPr>
                  <a:t>扑水少年</a:t>
                </a:r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3C05EFE-8F61-50E3-F701-0B0C46F5915D}"/>
              </a:ext>
            </a:extLst>
          </p:cNvPr>
          <p:cNvGrpSpPr/>
          <p:nvPr/>
        </p:nvGrpSpPr>
        <p:grpSpPr>
          <a:xfrm>
            <a:off x="675299" y="1678041"/>
            <a:ext cx="5046980" cy="4078959"/>
            <a:chOff x="504190" y="1505654"/>
            <a:chExt cx="5046980" cy="4078959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5871D113-4814-26FE-6591-A7FA9E9D15BF}"/>
                </a:ext>
              </a:extLst>
            </p:cNvPr>
            <p:cNvGrpSpPr/>
            <p:nvPr/>
          </p:nvGrpSpPr>
          <p:grpSpPr>
            <a:xfrm>
              <a:off x="504190" y="3964093"/>
              <a:ext cx="5046980" cy="1620520"/>
              <a:chOff x="748" y="9952"/>
              <a:chExt cx="8013" cy="2552"/>
            </a:xfrm>
          </p:grpSpPr>
          <p:sp>
            <p:nvSpPr>
              <p:cNvPr id="30" name="圆角矩形 16">
                <a:extLst>
                  <a:ext uri="{FF2B5EF4-FFF2-40B4-BE49-F238E27FC236}">
                    <a16:creationId xmlns:a16="http://schemas.microsoft.com/office/drawing/2014/main" id="{CD25875D-AF5D-C22B-FE60-31C130E90E6D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748" y="9952"/>
                <a:ext cx="8013" cy="2552"/>
              </a:xfrm>
              <a:prstGeom prst="roundRect">
                <a:avLst>
                  <a:gd name="adj" fmla="val 354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5D944F7F-4D25-EB0B-3DD4-115B0D7E600B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999" y="9976"/>
                <a:ext cx="7429" cy="2078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>
                <a:defPPr>
                  <a:defRPr lang="zh-CN"/>
                </a:defPPr>
                <a:lvl1pPr algn="just">
                  <a:defRPr sz="1600">
                    <a:latin typeface="汉仪旗黑-55S" panose="00020600040101010101" pitchFamily="18" charset="-122"/>
                    <a:ea typeface="汉仪旗黑-55S" panose="00020600040101010101" pitchFamily="18" charset="-122"/>
                  </a:defRPr>
                </a:lvl1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  <a:sym typeface="+mn-ea"/>
                  </a:rPr>
                  <a:t>组织业主在小区开展以“水果”为主题的活动。以“西瓜”为例，形式包含但不限于吃西瓜比赛、西瓜甜品</a:t>
                </a: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  <a:sym typeface="+mn-ea"/>
                  </a:rPr>
                  <a:t>DIY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  <a:sym typeface="+mn-ea"/>
                  </a:rPr>
                  <a:t>、西瓜</a:t>
                </a: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  <a:sym typeface="+mn-ea"/>
                  </a:rPr>
                  <a:t>Cosplay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  <a:sym typeface="+mn-ea"/>
                  </a:rPr>
                  <a:t>、西瓜套圈等形式。还可以采摘园区内成熟的水果，邀约业主进行果冻</a:t>
                </a: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  <a:sym typeface="+mn-ea"/>
                  </a:rPr>
                  <a:t>DIY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  <a:sym typeface="+mn-ea"/>
                  </a:rPr>
                  <a:t>。</a:t>
                </a: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ACC98FF1-272F-2358-9BFA-6E20B6A3C8D7}"/>
                </a:ext>
              </a:extLst>
            </p:cNvPr>
            <p:cNvGrpSpPr/>
            <p:nvPr/>
          </p:nvGrpSpPr>
          <p:grpSpPr>
            <a:xfrm>
              <a:off x="504190" y="2217314"/>
              <a:ext cx="5022215" cy="1610360"/>
              <a:chOff x="561" y="3599"/>
              <a:chExt cx="7909" cy="2536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769D6AB1-0B6A-151A-C8E8-332B90370F2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1" y="3599"/>
                <a:ext cx="3970" cy="2536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4F3FF69F-E053-E401-35BD-C3D8ACCB83E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46" b="2246"/>
              <a:stretch/>
            </p:blipFill>
            <p:spPr>
              <a:xfrm>
                <a:off x="4531" y="3599"/>
                <a:ext cx="3939" cy="2536"/>
              </a:xfrm>
              <a:prstGeom prst="rect">
                <a:avLst/>
              </a:prstGeom>
            </p:spPr>
          </p:pic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7857536B-6C30-5128-1E3F-14A5B1300909}"/>
                </a:ext>
              </a:extLst>
            </p:cNvPr>
            <p:cNvGrpSpPr/>
            <p:nvPr/>
          </p:nvGrpSpPr>
          <p:grpSpPr>
            <a:xfrm>
              <a:off x="504190" y="1505654"/>
              <a:ext cx="5046980" cy="577994"/>
              <a:chOff x="748" y="1972"/>
              <a:chExt cx="7948" cy="925"/>
            </a:xfrm>
          </p:grpSpPr>
          <p:sp>
            <p:nvSpPr>
              <p:cNvPr id="26" name="圆角矩形 7">
                <a:extLst>
                  <a:ext uri="{FF2B5EF4-FFF2-40B4-BE49-F238E27FC236}">
                    <a16:creationId xmlns:a16="http://schemas.microsoft.com/office/drawing/2014/main" id="{2F5BB7CF-7F98-017F-A927-D103FB600451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748" y="1972"/>
                <a:ext cx="7948" cy="925"/>
              </a:xfrm>
              <a:prstGeom prst="roundRect">
                <a:avLst>
                  <a:gd name="adj" fmla="val 7940"/>
                </a:avLst>
              </a:prstGeom>
              <a:solidFill>
                <a:srgbClr val="487B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粗雅宋_GBK" panose="02000000000000000000" charset="-122"/>
                  <a:ea typeface="方正粗雅宋_GBK" panose="02000000000000000000" charset="-122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A5B1973-AE31-341D-A75D-8AD467002A72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820" y="2098"/>
                <a:ext cx="5723" cy="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阿里巴巴普惠体 3.0 65 Medium" panose="00020600040101010101" pitchFamily="18" charset="-122"/>
                    <a:ea typeface="阿里巴巴普惠体 3.0 65 Medium" panose="00020600040101010101" pitchFamily="18" charset="-122"/>
                    <a:cs typeface="阿里巴巴普惠体 3.0 65 Medium" panose="00020600040101010101" pitchFamily="18" charset="-122"/>
                  </a:rPr>
                  <a:t>果宝特攻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6619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7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12773" y="486154"/>
            <a:ext cx="10904562" cy="727075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主题活动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03. </a:t>
            </a:r>
            <a:r>
              <a:rPr lang="zh-CN" altLang="en-US" sz="3200" dirty="0">
                <a:solidFill>
                  <a:srgbClr val="3A55AF"/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夏乐大作战</a:t>
            </a:r>
            <a:endParaRPr lang="zh-CN" altLang="zh-CN" sz="3200" dirty="0">
              <a:solidFill>
                <a:srgbClr val="3A55AF"/>
              </a:solidFill>
              <a:latin typeface="阿里巴巴普惠体 3.0 105 Heavy" panose="00020600040101010101" pitchFamily="18" charset="-122"/>
              <a:ea typeface="阿里巴巴普惠体 3.0 105 Heavy" panose="00020600040101010101" pitchFamily="18" charset="-122"/>
              <a:cs typeface="阿里巴巴普惠体 3.0 105 Heavy" panose="00020600040101010101" pitchFamily="18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77E7513-1E81-6A9C-A751-5E12B445ED07}"/>
              </a:ext>
            </a:extLst>
          </p:cNvPr>
          <p:cNvGrpSpPr/>
          <p:nvPr/>
        </p:nvGrpSpPr>
        <p:grpSpPr>
          <a:xfrm>
            <a:off x="675301" y="1678041"/>
            <a:ext cx="5046980" cy="4078959"/>
            <a:chOff x="504190" y="1505654"/>
            <a:chExt cx="5046980" cy="4078959"/>
          </a:xfrm>
        </p:grpSpPr>
        <p:grpSp>
          <p:nvGrpSpPr>
            <p:cNvPr id="10" name="组合 9"/>
            <p:cNvGrpSpPr/>
            <p:nvPr/>
          </p:nvGrpSpPr>
          <p:grpSpPr>
            <a:xfrm>
              <a:off x="504190" y="3964093"/>
              <a:ext cx="5046980" cy="1620520"/>
              <a:chOff x="748" y="9952"/>
              <a:chExt cx="8013" cy="2552"/>
            </a:xfrm>
          </p:grpSpPr>
          <p:sp>
            <p:nvSpPr>
              <p:cNvPr id="17" name="圆角矩形 16"/>
              <p:cNvSpPr/>
              <p:nvPr>
                <p:custDataLst>
                  <p:tags r:id="rId12"/>
                </p:custDataLst>
              </p:nvPr>
            </p:nvSpPr>
            <p:spPr>
              <a:xfrm>
                <a:off x="748" y="9952"/>
                <a:ext cx="8013" cy="2552"/>
              </a:xfrm>
              <a:prstGeom prst="roundRect">
                <a:avLst>
                  <a:gd name="adj" fmla="val 354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1" name="文本框 30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99" y="9976"/>
                <a:ext cx="7429" cy="2078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>
                <a:defPPr>
                  <a:defRPr lang="zh-CN"/>
                </a:defPPr>
                <a:lvl1pPr algn="just">
                  <a:defRPr sz="1600">
                    <a:latin typeface="汉仪旗黑-55S" panose="00020600040101010101" pitchFamily="18" charset="-122"/>
                    <a:ea typeface="汉仪旗黑-55S" panose="00020600040101010101" pitchFamily="18" charset="-122"/>
                  </a:defRPr>
                </a:lvl1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  <a:sym typeface="+mn-ea"/>
                  </a:rPr>
                  <a:t>联合悦读佳或外部教学机构等资源，在小区内搭建跳蚤市场的专属摊位，组织小业主提供家中闲置物品进行买卖或互换。</a:t>
                </a:r>
                <a:endPara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  <a:sym typeface="+mn-ea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13715" y="2212234"/>
              <a:ext cx="5024120" cy="1615440"/>
              <a:chOff x="576" y="3591"/>
              <a:chExt cx="7912" cy="2544"/>
            </a:xfrm>
          </p:grpSpPr>
          <p:pic>
            <p:nvPicPr>
              <p:cNvPr id="33" name="图片 32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76" y="3591"/>
                <a:ext cx="3895" cy="2536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62" b="2862"/>
              <a:stretch/>
            </p:blipFill>
            <p:spPr>
              <a:xfrm>
                <a:off x="4471" y="3599"/>
                <a:ext cx="4017" cy="2536"/>
              </a:xfrm>
              <a:prstGeom prst="rect">
                <a:avLst/>
              </a:prstGeom>
            </p:spPr>
          </p:pic>
        </p:grpSp>
        <p:grpSp>
          <p:nvGrpSpPr>
            <p:cNvPr id="5" name="组合 4"/>
            <p:cNvGrpSpPr/>
            <p:nvPr/>
          </p:nvGrpSpPr>
          <p:grpSpPr>
            <a:xfrm>
              <a:off x="504190" y="1505654"/>
              <a:ext cx="5046980" cy="577994"/>
              <a:chOff x="748" y="1972"/>
              <a:chExt cx="7948" cy="925"/>
            </a:xfrm>
          </p:grpSpPr>
          <p:sp>
            <p:nvSpPr>
              <p:cNvPr id="8" name="圆角矩形 7"/>
              <p:cNvSpPr/>
              <p:nvPr>
                <p:custDataLst>
                  <p:tags r:id="rId8"/>
                </p:custDataLst>
              </p:nvPr>
            </p:nvSpPr>
            <p:spPr>
              <a:xfrm>
                <a:off x="748" y="1972"/>
                <a:ext cx="7948" cy="925"/>
              </a:xfrm>
              <a:prstGeom prst="roundRect">
                <a:avLst>
                  <a:gd name="adj" fmla="val 7940"/>
                </a:avLst>
              </a:prstGeom>
              <a:solidFill>
                <a:srgbClr val="487B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粗雅宋_GBK" panose="02000000000000000000" charset="-122"/>
                  <a:ea typeface="方正粗雅宋_GBK" panose="02000000000000000000" charset="-122"/>
                </a:endParaRPr>
              </a:p>
            </p:txBody>
          </p:sp>
          <p:sp>
            <p:nvSpPr>
              <p:cNvPr id="11" name="文本框 10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820" y="2098"/>
                <a:ext cx="5723" cy="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阿里巴巴普惠体 3.0 65 Medium" panose="00020600040101010101" pitchFamily="18" charset="-122"/>
                    <a:ea typeface="阿里巴巴普惠体 3.0 65 Medium" panose="00020600040101010101" pitchFamily="18" charset="-122"/>
                    <a:cs typeface="阿里巴巴普惠体 3.0 65 Medium" panose="00020600040101010101" pitchFamily="18" charset="-122"/>
                  </a:rPr>
                  <a:t>跳蚤市场</a:t>
                </a:r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3C05EFE-8F61-50E3-F701-0B0C46F5915D}"/>
              </a:ext>
            </a:extLst>
          </p:cNvPr>
          <p:cNvGrpSpPr/>
          <p:nvPr/>
        </p:nvGrpSpPr>
        <p:grpSpPr>
          <a:xfrm>
            <a:off x="6469721" y="1678041"/>
            <a:ext cx="5046980" cy="4094199"/>
            <a:chOff x="504190" y="1505654"/>
            <a:chExt cx="5046980" cy="4094199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5871D113-4814-26FE-6591-A7FA9E9D15BF}"/>
                </a:ext>
              </a:extLst>
            </p:cNvPr>
            <p:cNvGrpSpPr/>
            <p:nvPr/>
          </p:nvGrpSpPr>
          <p:grpSpPr>
            <a:xfrm>
              <a:off x="504190" y="3964093"/>
              <a:ext cx="5046980" cy="1635760"/>
              <a:chOff x="748" y="9952"/>
              <a:chExt cx="8013" cy="2576"/>
            </a:xfrm>
          </p:grpSpPr>
          <p:sp>
            <p:nvSpPr>
              <p:cNvPr id="30" name="圆角矩形 16">
                <a:extLst>
                  <a:ext uri="{FF2B5EF4-FFF2-40B4-BE49-F238E27FC236}">
                    <a16:creationId xmlns:a16="http://schemas.microsoft.com/office/drawing/2014/main" id="{CD25875D-AF5D-C22B-FE60-31C130E90E6D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748" y="9952"/>
                <a:ext cx="8013" cy="2552"/>
              </a:xfrm>
              <a:prstGeom prst="roundRect">
                <a:avLst>
                  <a:gd name="adj" fmla="val 354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5D944F7F-4D25-EB0B-3DD4-115B0D7E600B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999" y="9976"/>
                <a:ext cx="7429" cy="2552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>
                <a:defPPr>
                  <a:defRPr lang="zh-CN"/>
                </a:defPPr>
                <a:lvl1pPr algn="just">
                  <a:defRPr sz="1600">
                    <a:latin typeface="汉仪旗黑-55S" panose="00020600040101010101" pitchFamily="18" charset="-122"/>
                    <a:ea typeface="汉仪旗黑-55S" panose="00020600040101010101" pitchFamily="18" charset="-122"/>
                  </a:defRPr>
                </a:lvl1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  <a:sym typeface="+mn-ea"/>
                  </a:rPr>
                  <a:t>联合外部单位资源，在小区邀请业主和爱宠一起参加宠物专属趣味派对，让爱宠和主人开展花式互动游戏，也可组织萌宠爱心义诊或义卖活动。</a:t>
                </a:r>
                <a:endPara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  <a:sym typeface="+mn-ea"/>
                </a:endParaRPr>
              </a:p>
              <a:p>
                <a:pPr algn="r">
                  <a:lnSpc>
                    <a:spcPct val="130000"/>
                  </a:lnSpc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  <a:sym typeface="+mn-ea"/>
                  </a:rPr>
                  <a:t>*</a:t>
                </a:r>
                <a:r>
                  <a:rPr lang="zh-CN" altLang="en-US" dirty="0">
                    <a:solidFill>
                      <a:schemeClr val="bg1">
                        <a:lumMod val="65000"/>
                      </a:schemeClr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  <a:sym typeface="+mn-ea"/>
                  </a:rPr>
                  <a:t>此活动为特别加分项</a:t>
                </a:r>
                <a:endParaRPr lang="en-US" altLang="zh-CN" dirty="0">
                  <a:solidFill>
                    <a:schemeClr val="bg1">
                      <a:lumMod val="65000"/>
                    </a:schemeClr>
                  </a:solidFill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  <a:sym typeface="+mn-ea"/>
                </a:endParaRP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ACC98FF1-272F-2358-9BFA-6E20B6A3C8D7}"/>
                </a:ext>
              </a:extLst>
            </p:cNvPr>
            <p:cNvGrpSpPr/>
            <p:nvPr/>
          </p:nvGrpSpPr>
          <p:grpSpPr>
            <a:xfrm>
              <a:off x="517525" y="2209694"/>
              <a:ext cx="5008880" cy="1633220"/>
              <a:chOff x="582" y="3587"/>
              <a:chExt cx="7888" cy="2572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769D6AB1-0B6A-151A-C8E8-332B90370F2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2" y="3587"/>
                <a:ext cx="3913" cy="2548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4F3FF69F-E053-E401-35BD-C3D8ACCB83E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15" b="1815"/>
              <a:stretch/>
            </p:blipFill>
            <p:spPr>
              <a:xfrm>
                <a:off x="4495" y="3607"/>
                <a:ext cx="3975" cy="2552"/>
              </a:xfrm>
              <a:prstGeom prst="rect">
                <a:avLst/>
              </a:prstGeom>
            </p:spPr>
          </p:pic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7857536B-6C30-5128-1E3F-14A5B1300909}"/>
                </a:ext>
              </a:extLst>
            </p:cNvPr>
            <p:cNvGrpSpPr/>
            <p:nvPr/>
          </p:nvGrpSpPr>
          <p:grpSpPr>
            <a:xfrm>
              <a:off x="504190" y="1505654"/>
              <a:ext cx="5046980" cy="577994"/>
              <a:chOff x="748" y="1972"/>
              <a:chExt cx="7948" cy="925"/>
            </a:xfrm>
          </p:grpSpPr>
          <p:sp>
            <p:nvSpPr>
              <p:cNvPr id="26" name="圆角矩形 7">
                <a:extLst>
                  <a:ext uri="{FF2B5EF4-FFF2-40B4-BE49-F238E27FC236}">
                    <a16:creationId xmlns:a16="http://schemas.microsoft.com/office/drawing/2014/main" id="{2F5BB7CF-7F98-017F-A927-D103FB600451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748" y="1972"/>
                <a:ext cx="7948" cy="925"/>
              </a:xfrm>
              <a:prstGeom prst="roundRect">
                <a:avLst>
                  <a:gd name="adj" fmla="val 7940"/>
                </a:avLst>
              </a:prstGeom>
              <a:solidFill>
                <a:srgbClr val="487B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粗雅宋_GBK" panose="02000000000000000000" charset="-122"/>
                  <a:ea typeface="方正粗雅宋_GBK" panose="02000000000000000000" charset="-122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A5B1973-AE31-341D-A75D-8AD467002A72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820" y="2098"/>
                <a:ext cx="5723" cy="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阿里巴巴普惠体 3.0 65 Medium" panose="00020600040101010101" pitchFamily="18" charset="-122"/>
                    <a:ea typeface="阿里巴巴普惠体 3.0 65 Medium" panose="00020600040101010101" pitchFamily="18" charset="-122"/>
                    <a:cs typeface="阿里巴巴普惠体 3.0 65 Medium" panose="00020600040101010101" pitchFamily="18" charset="-122"/>
                  </a:rPr>
                  <a:t>萌宠派对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8046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1D677EA-6191-8092-2961-08BAB5824C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" y="0"/>
            <a:ext cx="1219114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59510" y="1416050"/>
            <a:ext cx="9708515" cy="2746375"/>
            <a:chOff x="2008" y="1990"/>
            <a:chExt cx="15548" cy="4325"/>
          </a:xfrm>
        </p:grpSpPr>
        <p:sp>
          <p:nvSpPr>
            <p:cNvPr id="3" name="标题 1"/>
            <p:cNvSpPr>
              <a:spLocks noGrp="1"/>
            </p:cNvSpPr>
            <p:nvPr>
              <p:custDataLst>
                <p:tags r:id="rId1"/>
              </p:custDataLst>
            </p:nvPr>
          </p:nvSpPr>
          <p:spPr>
            <a:xfrm>
              <a:off x="7679" y="1990"/>
              <a:ext cx="4206" cy="144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CN" altLang="en-US" sz="3600" b="1" dirty="0">
                  <a:solidFill>
                    <a:schemeClr val="bg1">
                      <a:lumMod val="7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  <a:cs typeface="阿里巴巴普惠体 3.0 105 Heavy" panose="00020600040101010101" pitchFamily="18" charset="-122"/>
                </a:rPr>
                <a:t>PART </a:t>
              </a:r>
              <a:r>
                <a:rPr lang="en-US" altLang="zh-CN" sz="3600" b="1" dirty="0">
                  <a:solidFill>
                    <a:schemeClr val="bg1">
                      <a:lumMod val="7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  <a:cs typeface="阿里巴巴普惠体 3.0 105 Heavy" panose="00020600040101010101" pitchFamily="18" charset="-122"/>
                </a:rPr>
                <a:t>02</a:t>
              </a:r>
              <a:endParaRPr lang="zh-CN" altLang="en-US" sz="3600" b="1" dirty="0">
                <a:solidFill>
                  <a:schemeClr val="bg1">
                    <a:lumMod val="7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  <a:cs typeface="阿里巴巴普惠体 3.0 105 Heavy" panose="00020600040101010101" pitchFamily="18" charset="-122"/>
              </a:endParaRPr>
            </a:p>
          </p:txBody>
        </p:sp>
        <p:sp>
          <p:nvSpPr>
            <p:cNvPr id="4" name="标题 1"/>
            <p:cNvSpPr>
              <a:spLocks noGrp="1"/>
            </p:cNvSpPr>
            <p:nvPr>
              <p:custDataLst>
                <p:tags r:id="rId2"/>
              </p:custDataLst>
            </p:nvPr>
          </p:nvSpPr>
          <p:spPr>
            <a:xfrm>
              <a:off x="2008" y="3433"/>
              <a:ext cx="15548" cy="28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CN" altLang="en-US" sz="8000" b="1" dirty="0">
                  <a:solidFill>
                    <a:srgbClr val="4176E5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  <a:cs typeface="阿里巴巴普惠体 3.0 105 Heavy" panose="00020600040101010101" pitchFamily="18" charset="-122"/>
                </a:rPr>
                <a:t>活动铺排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7866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76130" y="1642982"/>
            <a:ext cx="2254885" cy="4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100" dirty="0"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6</a:t>
            </a:r>
            <a:r>
              <a:rPr lang="zh-CN" altLang="en-US" sz="2100" dirty="0"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月</a:t>
            </a:r>
            <a:r>
              <a:rPr lang="en-US" altLang="zh-CN" sz="2100" dirty="0"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13</a:t>
            </a:r>
            <a:r>
              <a:rPr lang="zh-CN" altLang="en-US" sz="2100" dirty="0"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日</a:t>
            </a: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2629394" y="1660127"/>
            <a:ext cx="2254885" cy="4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100" dirty="0"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6</a:t>
            </a:r>
            <a:r>
              <a:rPr lang="zh-CN" altLang="en-US" sz="2100" dirty="0"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月</a:t>
            </a:r>
            <a:r>
              <a:rPr lang="en-US" altLang="zh-CN" sz="2100" dirty="0"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21</a:t>
            </a:r>
            <a:r>
              <a:rPr lang="zh-CN" altLang="en-US" sz="2100" dirty="0"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日</a:t>
            </a: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4862693" y="1660127"/>
            <a:ext cx="2254885" cy="4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100" dirty="0"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  <a:sym typeface="+mn-ea"/>
              </a:rPr>
              <a:t>7月30日</a:t>
            </a:r>
          </a:p>
        </p:txBody>
      </p:sp>
      <p:sp>
        <p:nvSpPr>
          <p:cNvPr id="20" name="文本框 19"/>
          <p:cNvSpPr txBox="1"/>
          <p:nvPr>
            <p:custDataLst>
              <p:tags r:id="rId4"/>
            </p:custDataLst>
          </p:nvPr>
        </p:nvSpPr>
        <p:spPr>
          <a:xfrm>
            <a:off x="7015957" y="1660127"/>
            <a:ext cx="2418715" cy="4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100" dirty="0"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  <a:sym typeface="+mn-ea"/>
              </a:rPr>
              <a:t>8月25</a:t>
            </a:r>
            <a:r>
              <a:rPr lang="zh-CN" altLang="en-US" sz="2100" dirty="0"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  <a:sym typeface="+mn-ea"/>
              </a:rPr>
              <a:t>日</a:t>
            </a:r>
            <a:endParaRPr lang="en-US" altLang="zh-CN" sz="2100" dirty="0">
              <a:latin typeface="阿里巴巴普惠体 3.0 105 Heavy" panose="00020600040101010101" pitchFamily="18" charset="-122"/>
              <a:ea typeface="阿里巴巴普惠体 3.0 105 Heavy" panose="00020600040101010101" pitchFamily="18" charset="-122"/>
              <a:cs typeface="阿里巴巴普惠体 3.0 105 Heavy" panose="00020600040101010101" pitchFamily="18" charset="-122"/>
              <a:sym typeface="+mn-ea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5"/>
            </p:custDataLst>
          </p:nvPr>
        </p:nvCxnSpPr>
        <p:spPr>
          <a:xfrm>
            <a:off x="617855" y="2610618"/>
            <a:ext cx="10927715" cy="0"/>
          </a:xfrm>
          <a:prstGeom prst="line">
            <a:avLst/>
          </a:prstGeom>
          <a:ln w="38100">
            <a:solidFill>
              <a:srgbClr val="4176E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椭圆 22"/>
          <p:cNvSpPr/>
          <p:nvPr>
            <p:custDataLst>
              <p:tags r:id="rId6"/>
            </p:custDataLst>
          </p:nvPr>
        </p:nvSpPr>
        <p:spPr>
          <a:xfrm>
            <a:off x="1391284" y="2493033"/>
            <a:ext cx="250844" cy="2508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>
            <p:custDataLst>
              <p:tags r:id="rId7"/>
            </p:custDataLst>
          </p:nvPr>
        </p:nvSpPr>
        <p:spPr>
          <a:xfrm>
            <a:off x="3624583" y="2493033"/>
            <a:ext cx="250844" cy="2508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>
            <p:custDataLst>
              <p:tags r:id="rId8"/>
            </p:custDataLst>
          </p:nvPr>
        </p:nvSpPr>
        <p:spPr>
          <a:xfrm>
            <a:off x="8091181" y="2496247"/>
            <a:ext cx="250844" cy="2508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>
            <p:custDataLst>
              <p:tags r:id="rId9"/>
            </p:custDataLst>
          </p:nvPr>
        </p:nvSpPr>
        <p:spPr>
          <a:xfrm>
            <a:off x="10324479" y="2493033"/>
            <a:ext cx="250844" cy="2508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7E5CC474-0CC4-D67C-529D-16860BEFD4F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857882" y="2493033"/>
            <a:ext cx="250844" cy="2508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73A0E16-FFE0-1E41-E005-1CDF86A11583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49256" y="1642982"/>
            <a:ext cx="2418715" cy="4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100" dirty="0"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  <a:sym typeface="+mn-ea"/>
              </a:rPr>
              <a:t>8月30</a:t>
            </a:r>
            <a:r>
              <a:rPr lang="zh-CN" altLang="en-US" sz="2100" dirty="0"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  <a:sym typeface="+mn-ea"/>
              </a:rPr>
              <a:t>日</a:t>
            </a:r>
            <a:endParaRPr lang="en-US" altLang="zh-CN" sz="2100" dirty="0">
              <a:latin typeface="阿里巴巴普惠体 3.0 105 Heavy" panose="00020600040101010101" pitchFamily="18" charset="-122"/>
              <a:ea typeface="阿里巴巴普惠体 3.0 105 Heavy" panose="00020600040101010101" pitchFamily="18" charset="-122"/>
              <a:cs typeface="阿里巴巴普惠体 3.0 105 Heavy" panose="00020600040101010101" pitchFamily="18" charset="-122"/>
              <a:sym typeface="+mn-ea"/>
            </a:endParaRPr>
          </a:p>
        </p:txBody>
      </p:sp>
      <p:sp>
        <p:nvSpPr>
          <p:cNvPr id="30" name="标题 7">
            <a:extLst>
              <a:ext uri="{FF2B5EF4-FFF2-40B4-BE49-F238E27FC236}">
                <a16:creationId xmlns:a16="http://schemas.microsoft.com/office/drawing/2014/main" id="{A2872996-E37A-8656-1B1A-7997BD344FDC}"/>
              </a:ext>
            </a:extLst>
          </p:cNvPr>
          <p:cNvSpPr>
            <a:spLocks noGrp="1"/>
          </p:cNvSpPr>
          <p:nvPr>
            <p:ph type="ctrTitle"/>
            <p:custDataLst>
              <p:tags r:id="rId12"/>
            </p:custDataLst>
          </p:nvPr>
        </p:nvSpPr>
        <p:spPr>
          <a:xfrm>
            <a:off x="631239" y="486229"/>
            <a:ext cx="10904562" cy="727075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活动整体时间节点</a:t>
            </a:r>
            <a:endParaRPr lang="zh-CN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阿里巴巴普惠体 3.0 105 Heavy" panose="00020600040101010101" pitchFamily="18" charset="-122"/>
              <a:ea typeface="阿里巴巴普惠体 3.0 105 Heavy" panose="00020600040101010101" pitchFamily="18" charset="-122"/>
              <a:cs typeface="阿里巴巴普惠体 3.0 105 Heavy" panose="00020600040101010101" pitchFamily="18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5FFA372-5A6C-2996-65D2-3B41976E744E}"/>
              </a:ext>
            </a:extLst>
          </p:cNvPr>
          <p:cNvGrpSpPr/>
          <p:nvPr/>
        </p:nvGrpSpPr>
        <p:grpSpPr>
          <a:xfrm>
            <a:off x="598805" y="3035740"/>
            <a:ext cx="1978337" cy="2734920"/>
            <a:chOff x="598805" y="3073768"/>
            <a:chExt cx="1978337" cy="273492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82A9FB9A-C4AC-055B-3C59-25D2688FCB14}"/>
                </a:ext>
              </a:extLst>
            </p:cNvPr>
            <p:cNvGrpSpPr/>
            <p:nvPr/>
          </p:nvGrpSpPr>
          <p:grpSpPr>
            <a:xfrm>
              <a:off x="598805" y="3613150"/>
              <a:ext cx="1978337" cy="2195538"/>
              <a:chOff x="598805" y="3613150"/>
              <a:chExt cx="1978337" cy="2047875"/>
            </a:xfrm>
          </p:grpSpPr>
          <p:sp>
            <p:nvSpPr>
              <p:cNvPr id="4" name="矩形: 圆角 3"/>
              <p:cNvSpPr/>
              <p:nvPr>
                <p:custDataLst>
                  <p:tags r:id="rId36"/>
                </p:custDataLst>
              </p:nvPr>
            </p:nvSpPr>
            <p:spPr>
              <a:xfrm>
                <a:off x="598805" y="3613150"/>
                <a:ext cx="1978337" cy="2047875"/>
              </a:xfrm>
              <a:prstGeom prst="roundRect">
                <a:avLst>
                  <a:gd name="adj" fmla="val 3764"/>
                </a:avLst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1400"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  <a:sym typeface="+mn-ea"/>
                </a:endParaRPr>
              </a:p>
            </p:txBody>
          </p:sp>
          <p:sp>
            <p:nvSpPr>
              <p:cNvPr id="7" name="文本框 6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612773" y="3770630"/>
                <a:ext cx="1808139" cy="14750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buSzPct val="85000"/>
                  <a:buFont typeface="Wingdings" panose="05000000000000000000" pitchFamily="2" charset="2"/>
                  <a:buChar char="ü"/>
                </a:pPr>
                <a:r>
                  <a:rPr lang="zh-CN" altLang="en-US" sz="14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集团进行方案宣讲和物料设计</a:t>
                </a:r>
              </a:p>
              <a:p>
                <a:pPr marL="342900" indent="-342900" algn="just">
                  <a:lnSpc>
                    <a:spcPct val="130000"/>
                  </a:lnSpc>
                  <a:buSzPct val="85000"/>
                  <a:buFont typeface="Wingdings" panose="05000000000000000000" pitchFamily="2" charset="2"/>
                  <a:buChar char="ü"/>
                </a:pPr>
                <a:r>
                  <a:rPr lang="zh-CN" altLang="en-US" sz="14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区域细化活动方案，完成项目层面的执行铺排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8107581B-4E6F-523C-855E-2EF60EB4B429}"/>
                </a:ext>
              </a:extLst>
            </p:cNvPr>
            <p:cNvGrpSpPr/>
            <p:nvPr/>
          </p:nvGrpSpPr>
          <p:grpSpPr>
            <a:xfrm>
              <a:off x="598805" y="3073768"/>
              <a:ext cx="1964369" cy="525780"/>
              <a:chOff x="598805" y="3073768"/>
              <a:chExt cx="1964369" cy="525780"/>
            </a:xfrm>
          </p:grpSpPr>
          <p:sp>
            <p:nvSpPr>
              <p:cNvPr id="32" name="圆角矩形 7">
                <a:extLst>
                  <a:ext uri="{FF2B5EF4-FFF2-40B4-BE49-F238E27FC236}">
                    <a16:creationId xmlns:a16="http://schemas.microsoft.com/office/drawing/2014/main" id="{87744686-9DC4-17D8-BB46-211E51FE1CEF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598805" y="3073768"/>
                <a:ext cx="1964369" cy="525780"/>
              </a:xfrm>
              <a:prstGeom prst="roundRect">
                <a:avLst>
                  <a:gd name="adj" fmla="val 7940"/>
                </a:avLst>
              </a:prstGeom>
              <a:solidFill>
                <a:srgbClr val="487B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粗雅宋_GBK" panose="02000000000000000000" charset="-122"/>
                  <a:ea typeface="方正粗雅宋_GBK" panose="02000000000000000000" charset="-122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018D9710-5D7D-0A88-A736-2B6FCFB4C82D}"/>
                  </a:ext>
                </a:extLst>
              </p:cNvPr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862149" y="3128908"/>
                <a:ext cx="1441945" cy="4154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C000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100" dirty="0">
                    <a:solidFill>
                      <a:schemeClr val="bg1"/>
                    </a:solidFill>
                    <a:latin typeface="阿里巴巴普惠体 3.0 65 Medium" panose="00020600040101010101" pitchFamily="18" charset="-122"/>
                    <a:ea typeface="阿里巴巴普惠体 3.0 65 Medium" panose="00020600040101010101" pitchFamily="18" charset="-122"/>
                    <a:cs typeface="阿里巴巴普惠体 3.0 65 Medium" panose="00020600040101010101" pitchFamily="18" charset="-122"/>
                  </a:rPr>
                  <a:t>整体筹备</a:t>
                </a: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FF54C85-767D-1F84-4655-250C195F1DB1}"/>
              </a:ext>
            </a:extLst>
          </p:cNvPr>
          <p:cNvGrpSpPr/>
          <p:nvPr/>
        </p:nvGrpSpPr>
        <p:grpSpPr>
          <a:xfrm>
            <a:off x="2814287" y="3052885"/>
            <a:ext cx="1978337" cy="2734917"/>
            <a:chOff x="598805" y="3073768"/>
            <a:chExt cx="1978337" cy="2734917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690846F-6858-7038-E51B-79FEA49E51A4}"/>
                </a:ext>
              </a:extLst>
            </p:cNvPr>
            <p:cNvGrpSpPr/>
            <p:nvPr/>
          </p:nvGrpSpPr>
          <p:grpSpPr>
            <a:xfrm>
              <a:off x="598805" y="3613148"/>
              <a:ext cx="1978337" cy="2195537"/>
              <a:chOff x="598805" y="3613150"/>
              <a:chExt cx="1978337" cy="2047875"/>
            </a:xfrm>
          </p:grpSpPr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F3359801-9F4A-8456-95D6-2BA1E40D5493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598805" y="3613150"/>
                <a:ext cx="1978337" cy="2047875"/>
              </a:xfrm>
              <a:prstGeom prst="roundRect">
                <a:avLst>
                  <a:gd name="adj" fmla="val 3764"/>
                </a:avLst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1400"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  <a:sym typeface="+mn-ea"/>
                </a:endParaRP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06837CFE-0E0E-17F8-A983-FB25D780AB1C}"/>
                  </a:ext>
                </a:extLst>
              </p:cNvPr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612773" y="3770630"/>
                <a:ext cx="1808139" cy="13758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buSzPct val="85000"/>
                  <a:buFont typeface="Wingdings" panose="05000000000000000000" pitchFamily="2" charset="2"/>
                  <a:buChar char="ü"/>
                </a:pPr>
                <a:r>
                  <a:rPr lang="zh-CN" altLang="en-US" sz="14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集团进行视频及稿件前宣释放</a:t>
                </a:r>
              </a:p>
              <a:p>
                <a:pPr marL="342900" indent="-342900" algn="just">
                  <a:lnSpc>
                    <a:spcPct val="130000"/>
                  </a:lnSpc>
                  <a:buSzPct val="85000"/>
                  <a:buFont typeface="Wingdings" panose="05000000000000000000" pitchFamily="2" charset="2"/>
                  <a:buChar char="ü"/>
                </a:pPr>
                <a:r>
                  <a:rPr lang="zh-CN" altLang="en-US" sz="14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区域协助前宣释放，同时完成方案预算及报批</a:t>
                </a: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B96DD24F-90B3-249D-6A3A-FB4D227F87C0}"/>
                </a:ext>
              </a:extLst>
            </p:cNvPr>
            <p:cNvGrpSpPr/>
            <p:nvPr/>
          </p:nvGrpSpPr>
          <p:grpSpPr>
            <a:xfrm>
              <a:off x="598805" y="3073768"/>
              <a:ext cx="1964369" cy="525780"/>
              <a:chOff x="598805" y="3073768"/>
              <a:chExt cx="1964369" cy="525780"/>
            </a:xfrm>
          </p:grpSpPr>
          <p:sp>
            <p:nvSpPr>
              <p:cNvPr id="37" name="圆角矩形 7">
                <a:extLst>
                  <a:ext uri="{FF2B5EF4-FFF2-40B4-BE49-F238E27FC236}">
                    <a16:creationId xmlns:a16="http://schemas.microsoft.com/office/drawing/2014/main" id="{60F70DC9-F803-13D9-3905-673BC407FEE5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598805" y="3073768"/>
                <a:ext cx="1964369" cy="525780"/>
              </a:xfrm>
              <a:prstGeom prst="roundRect">
                <a:avLst>
                  <a:gd name="adj" fmla="val 7940"/>
                </a:avLst>
              </a:prstGeom>
              <a:solidFill>
                <a:srgbClr val="487B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粗雅宋_GBK" panose="02000000000000000000" charset="-122"/>
                  <a:ea typeface="方正粗雅宋_GBK" panose="02000000000000000000" charset="-122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C5F31C06-57B7-CB7B-3595-A0508BDEB739}"/>
                  </a:ext>
                </a:extLst>
              </p:cNvPr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884770" y="3128907"/>
                <a:ext cx="1436914" cy="4154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C000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100" dirty="0">
                    <a:solidFill>
                      <a:schemeClr val="bg1"/>
                    </a:solidFill>
                    <a:latin typeface="阿里巴巴普惠体 3.0 65 Medium" panose="00020600040101010101" pitchFamily="18" charset="-122"/>
                    <a:ea typeface="阿里巴巴普惠体 3.0 65 Medium" panose="00020600040101010101" pitchFamily="18" charset="-122"/>
                    <a:cs typeface="阿里巴巴普惠体 3.0 65 Medium" panose="00020600040101010101" pitchFamily="18" charset="-122"/>
                  </a:rPr>
                  <a:t>活动官宣</a:t>
                </a:r>
              </a:p>
            </p:txBody>
          </p:sp>
        </p:grp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4CF35715-8166-1BEF-6E30-A101EB96E0CA}"/>
              </a:ext>
            </a:extLst>
          </p:cNvPr>
          <p:cNvGrpSpPr/>
          <p:nvPr/>
        </p:nvGrpSpPr>
        <p:grpSpPr>
          <a:xfrm>
            <a:off x="5029769" y="3070030"/>
            <a:ext cx="1978337" cy="2734920"/>
            <a:chOff x="598805" y="3073768"/>
            <a:chExt cx="1978337" cy="2734920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1EE0FF3F-DC12-A44D-F5FA-1567CC13703B}"/>
                </a:ext>
              </a:extLst>
            </p:cNvPr>
            <p:cNvGrpSpPr/>
            <p:nvPr/>
          </p:nvGrpSpPr>
          <p:grpSpPr>
            <a:xfrm>
              <a:off x="598805" y="3613150"/>
              <a:ext cx="1978337" cy="2195538"/>
              <a:chOff x="598805" y="3613150"/>
              <a:chExt cx="1978337" cy="2047875"/>
            </a:xfrm>
          </p:grpSpPr>
          <p:sp>
            <p:nvSpPr>
              <p:cNvPr id="46" name="矩形: 圆角 45">
                <a:extLst>
                  <a:ext uri="{FF2B5EF4-FFF2-40B4-BE49-F238E27FC236}">
                    <a16:creationId xmlns:a16="http://schemas.microsoft.com/office/drawing/2014/main" id="{0961B168-15CE-3A5A-36E1-35C3D2C39ED2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598805" y="3613150"/>
                <a:ext cx="1978337" cy="2047875"/>
              </a:xfrm>
              <a:prstGeom prst="roundRect">
                <a:avLst>
                  <a:gd name="adj" fmla="val 3764"/>
                </a:avLst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1400"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  <a:sym typeface="+mn-ea"/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B6325626-E36B-A8EC-3114-1EA0BBC635B4}"/>
                  </a:ext>
                </a:extLst>
              </p:cNvPr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612773" y="3770630"/>
                <a:ext cx="1808139" cy="1637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buSzPct val="85000"/>
                  <a:buFont typeface="Wingdings" panose="05000000000000000000" pitchFamily="2" charset="2"/>
                  <a:buChar char="ü"/>
                </a:pPr>
                <a:r>
                  <a:rPr lang="zh-CN" altLang="en-US" sz="14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集团收集、整理区域活动素材，进行中期传播</a:t>
                </a:r>
              </a:p>
              <a:p>
                <a:pPr marL="342900" indent="-342900" algn="just">
                  <a:lnSpc>
                    <a:spcPct val="130000"/>
                  </a:lnSpc>
                  <a:buSzPct val="85000"/>
                  <a:buFont typeface="Wingdings" panose="05000000000000000000" pitchFamily="2" charset="2"/>
                  <a:buChar char="ü"/>
                </a:pPr>
                <a:r>
                  <a:rPr lang="zh-CN" altLang="en-US" sz="14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区域落实活动铺排，并协同集团做好中期传播</a:t>
                </a: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AA05CD81-5815-68AB-A160-539AEB0B69DB}"/>
                </a:ext>
              </a:extLst>
            </p:cNvPr>
            <p:cNvGrpSpPr/>
            <p:nvPr/>
          </p:nvGrpSpPr>
          <p:grpSpPr>
            <a:xfrm>
              <a:off x="598805" y="3073768"/>
              <a:ext cx="1964369" cy="525780"/>
              <a:chOff x="598805" y="3073768"/>
              <a:chExt cx="1964369" cy="525780"/>
            </a:xfrm>
          </p:grpSpPr>
          <p:sp>
            <p:nvSpPr>
              <p:cNvPr id="44" name="圆角矩形 7">
                <a:extLst>
                  <a:ext uri="{FF2B5EF4-FFF2-40B4-BE49-F238E27FC236}">
                    <a16:creationId xmlns:a16="http://schemas.microsoft.com/office/drawing/2014/main" id="{CA685473-852C-3F54-E6EC-798210041327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598805" y="3073768"/>
                <a:ext cx="1964369" cy="525780"/>
              </a:xfrm>
              <a:prstGeom prst="roundRect">
                <a:avLst>
                  <a:gd name="adj" fmla="val 7940"/>
                </a:avLst>
              </a:prstGeom>
              <a:solidFill>
                <a:srgbClr val="487B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方正粗雅宋_GBK" panose="02000000000000000000" charset="-122"/>
                  <a:ea typeface="方正粗雅宋_GBK" panose="02000000000000000000" charset="-122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2A9EFFC-3CF1-5E37-4181-7C777CBAF4B9}"/>
                  </a:ext>
                </a:extLst>
              </p:cNvPr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855140" y="3128908"/>
                <a:ext cx="1428206" cy="4154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C000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100" dirty="0">
                    <a:solidFill>
                      <a:schemeClr val="bg1"/>
                    </a:solidFill>
                    <a:latin typeface="阿里巴巴普惠体 3.0 65 Medium" panose="00020600040101010101" pitchFamily="18" charset="-122"/>
                    <a:ea typeface="阿里巴巴普惠体 3.0 65 Medium" panose="00020600040101010101" pitchFamily="18" charset="-122"/>
                    <a:cs typeface="阿里巴巴普惠体 3.0 65 Medium" panose="00020600040101010101" pitchFamily="18" charset="-122"/>
                  </a:rPr>
                  <a:t>中宣传播</a:t>
                </a:r>
              </a:p>
            </p:txBody>
          </p:sp>
        </p:grp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10DD06AC-59DB-D7BA-0618-1FEA0132AA66}"/>
              </a:ext>
            </a:extLst>
          </p:cNvPr>
          <p:cNvGrpSpPr/>
          <p:nvPr/>
        </p:nvGrpSpPr>
        <p:grpSpPr>
          <a:xfrm>
            <a:off x="7245251" y="3087175"/>
            <a:ext cx="1978337" cy="2734920"/>
            <a:chOff x="598805" y="3073768"/>
            <a:chExt cx="1978337" cy="2734920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8A9B8F5B-AAE3-46EA-572B-25508D92524A}"/>
                </a:ext>
              </a:extLst>
            </p:cNvPr>
            <p:cNvGrpSpPr/>
            <p:nvPr/>
          </p:nvGrpSpPr>
          <p:grpSpPr>
            <a:xfrm>
              <a:off x="598805" y="3613150"/>
              <a:ext cx="1978337" cy="2195538"/>
              <a:chOff x="598805" y="3613150"/>
              <a:chExt cx="1978337" cy="2047875"/>
            </a:xfrm>
          </p:grpSpPr>
          <p:sp>
            <p:nvSpPr>
              <p:cNvPr id="53" name="矩形: 圆角 52">
                <a:extLst>
                  <a:ext uri="{FF2B5EF4-FFF2-40B4-BE49-F238E27FC236}">
                    <a16:creationId xmlns:a16="http://schemas.microsoft.com/office/drawing/2014/main" id="{1A64BA76-F9E1-1692-9DAF-83B1FC502048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598805" y="3613150"/>
                <a:ext cx="1978337" cy="2047875"/>
              </a:xfrm>
              <a:prstGeom prst="roundRect">
                <a:avLst>
                  <a:gd name="adj" fmla="val 3764"/>
                </a:avLst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1400"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  <a:sym typeface="+mn-ea"/>
                </a:endParaRP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8671DB99-3427-0A28-A510-E931ED74B16C}"/>
                  </a:ext>
                </a:extLst>
              </p:cNvPr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612773" y="3770630"/>
                <a:ext cx="1808139" cy="1637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buSzPct val="85000"/>
                  <a:buFont typeface="Wingdings" panose="05000000000000000000" pitchFamily="2" charset="2"/>
                  <a:buChar char="ü"/>
                </a:pPr>
                <a:r>
                  <a:rPr lang="zh-CN" altLang="en-US" sz="14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集团收集、整理区域活动素材，准备收官传播</a:t>
                </a:r>
              </a:p>
              <a:p>
                <a:pPr marL="342900" indent="-342900" algn="just">
                  <a:lnSpc>
                    <a:spcPct val="130000"/>
                  </a:lnSpc>
                  <a:buSzPct val="85000"/>
                  <a:buFont typeface="Wingdings" panose="05000000000000000000" pitchFamily="2" charset="2"/>
                  <a:buChar char="ü"/>
                </a:pPr>
                <a:r>
                  <a:rPr lang="zh-CN" altLang="en-US" sz="14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区域完成全部活动落地铺排，并协同收官传播</a:t>
                </a: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B1EEC8FC-E729-A55D-F564-FAC9C8C36E91}"/>
                </a:ext>
              </a:extLst>
            </p:cNvPr>
            <p:cNvGrpSpPr/>
            <p:nvPr/>
          </p:nvGrpSpPr>
          <p:grpSpPr>
            <a:xfrm>
              <a:off x="598805" y="3073768"/>
              <a:ext cx="1964369" cy="525780"/>
              <a:chOff x="598805" y="3073768"/>
              <a:chExt cx="1964369" cy="525780"/>
            </a:xfrm>
          </p:grpSpPr>
          <p:sp>
            <p:nvSpPr>
              <p:cNvPr id="51" name="圆角矩形 7">
                <a:extLst>
                  <a:ext uri="{FF2B5EF4-FFF2-40B4-BE49-F238E27FC236}">
                    <a16:creationId xmlns:a16="http://schemas.microsoft.com/office/drawing/2014/main" id="{C08922F7-3268-B76D-E8E9-5DC20634F59C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598805" y="3073768"/>
                <a:ext cx="1964369" cy="525780"/>
              </a:xfrm>
              <a:prstGeom prst="roundRect">
                <a:avLst>
                  <a:gd name="adj" fmla="val 7940"/>
                </a:avLst>
              </a:prstGeom>
              <a:solidFill>
                <a:srgbClr val="487B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粗雅宋_GBK" panose="02000000000000000000" charset="-122"/>
                  <a:ea typeface="方正粗雅宋_GBK" panose="02000000000000000000" charset="-122"/>
                </a:endParaRP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8E8BB777-D990-978E-F906-46D9E848B0FF}"/>
                  </a:ext>
                </a:extLst>
              </p:cNvPr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851634" y="3128907"/>
                <a:ext cx="1463040" cy="4154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C000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100" dirty="0">
                    <a:solidFill>
                      <a:schemeClr val="bg1"/>
                    </a:solidFill>
                    <a:latin typeface="阿里巴巴普惠体 3.0 65 Medium" panose="00020600040101010101" pitchFamily="18" charset="-122"/>
                    <a:ea typeface="阿里巴巴普惠体 3.0 65 Medium" panose="00020600040101010101" pitchFamily="18" charset="-122"/>
                    <a:cs typeface="阿里巴巴普惠体 3.0 65 Medium" panose="00020600040101010101" pitchFamily="18" charset="-122"/>
                  </a:rPr>
                  <a:t>活动结束</a:t>
                </a:r>
              </a:p>
            </p:txBody>
          </p:sp>
        </p:grp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0218BD2C-9FFE-16D1-24C3-CB1D237F3D45}"/>
              </a:ext>
            </a:extLst>
          </p:cNvPr>
          <p:cNvGrpSpPr/>
          <p:nvPr/>
        </p:nvGrpSpPr>
        <p:grpSpPr>
          <a:xfrm>
            <a:off x="9460732" y="3104320"/>
            <a:ext cx="1978337" cy="2734920"/>
            <a:chOff x="598805" y="3073768"/>
            <a:chExt cx="1978337" cy="2734920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464C2641-3EBA-36AB-F94F-4CCA1F7981DF}"/>
                </a:ext>
              </a:extLst>
            </p:cNvPr>
            <p:cNvGrpSpPr/>
            <p:nvPr/>
          </p:nvGrpSpPr>
          <p:grpSpPr>
            <a:xfrm>
              <a:off x="598805" y="3613150"/>
              <a:ext cx="1978337" cy="2195538"/>
              <a:chOff x="598805" y="3613150"/>
              <a:chExt cx="1978337" cy="2047875"/>
            </a:xfrm>
          </p:grpSpPr>
          <p:sp>
            <p:nvSpPr>
              <p:cNvPr id="60" name="矩形: 圆角 59">
                <a:extLst>
                  <a:ext uri="{FF2B5EF4-FFF2-40B4-BE49-F238E27FC236}">
                    <a16:creationId xmlns:a16="http://schemas.microsoft.com/office/drawing/2014/main" id="{BEA35F21-0703-633C-6537-49BAD12B1806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598805" y="3613150"/>
                <a:ext cx="1978337" cy="2047875"/>
              </a:xfrm>
              <a:prstGeom prst="roundRect">
                <a:avLst>
                  <a:gd name="adj" fmla="val 3764"/>
                </a:avLst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1400"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  <a:sym typeface="+mn-ea"/>
                </a:endParaRPr>
              </a:p>
            </p:txBody>
          </p: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56D44107-727E-2810-C780-2E7842467C38}"/>
                  </a:ext>
                </a:extLst>
              </p:cNvPr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612773" y="3770630"/>
                <a:ext cx="1808139" cy="1375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buSzPct val="85000"/>
                  <a:buFont typeface="Wingdings" panose="05000000000000000000" pitchFamily="2" charset="2"/>
                  <a:buChar char="ü"/>
                </a:pPr>
                <a:r>
                  <a:rPr lang="zh-CN" altLang="en-US" sz="14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集团进行收官视频及稿件宣传</a:t>
                </a:r>
                <a:endParaRPr lang="en-US" altLang="zh-CN" sz="1400" dirty="0"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</a:endParaRPr>
              </a:p>
              <a:p>
                <a:pPr marL="342900" indent="-342900" algn="just">
                  <a:lnSpc>
                    <a:spcPct val="130000"/>
                  </a:lnSpc>
                  <a:buSzPct val="85000"/>
                  <a:buFont typeface="Wingdings" panose="05000000000000000000" pitchFamily="2" charset="2"/>
                  <a:buChar char="ü"/>
                </a:pPr>
                <a:r>
                  <a:rPr lang="zh-CN" altLang="en-US" sz="14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区域协同宣传，并联系物业协会发布收官媒体稿</a:t>
                </a: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298ACBDA-E767-7EE9-116C-FABF0C10C4F4}"/>
                </a:ext>
              </a:extLst>
            </p:cNvPr>
            <p:cNvGrpSpPr/>
            <p:nvPr/>
          </p:nvGrpSpPr>
          <p:grpSpPr>
            <a:xfrm>
              <a:off x="598805" y="3073768"/>
              <a:ext cx="1964369" cy="525780"/>
              <a:chOff x="598805" y="3073768"/>
              <a:chExt cx="1964369" cy="525780"/>
            </a:xfrm>
          </p:grpSpPr>
          <p:sp>
            <p:nvSpPr>
              <p:cNvPr id="58" name="圆角矩形 7">
                <a:extLst>
                  <a:ext uri="{FF2B5EF4-FFF2-40B4-BE49-F238E27FC236}">
                    <a16:creationId xmlns:a16="http://schemas.microsoft.com/office/drawing/2014/main" id="{8F4BDEAB-A485-D8FF-DC54-24C9E517B128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598805" y="3073768"/>
                <a:ext cx="1964369" cy="525780"/>
              </a:xfrm>
              <a:prstGeom prst="roundRect">
                <a:avLst>
                  <a:gd name="adj" fmla="val 7940"/>
                </a:avLst>
              </a:prstGeom>
              <a:solidFill>
                <a:srgbClr val="487B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粗雅宋_GBK" panose="02000000000000000000" charset="-122"/>
                  <a:ea typeface="方正粗雅宋_GBK" panose="02000000000000000000" charset="-122"/>
                </a:endParaRPr>
              </a:p>
            </p:txBody>
          </p:sp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6CC41698-A9AA-7D66-7B12-3832722F0A8E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804587" y="3128908"/>
                <a:ext cx="1541417" cy="4154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C000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100" dirty="0">
                    <a:solidFill>
                      <a:schemeClr val="bg1"/>
                    </a:solidFill>
                    <a:latin typeface="阿里巴巴普惠体 3.0 65 Medium" panose="00020600040101010101" pitchFamily="18" charset="-122"/>
                    <a:ea typeface="阿里巴巴普惠体 3.0 65 Medium" panose="00020600040101010101" pitchFamily="18" charset="-122"/>
                    <a:cs typeface="阿里巴巴普惠体 3.0 65 Medium" panose="00020600040101010101" pitchFamily="18" charset="-122"/>
                  </a:rPr>
                  <a:t>收官传播</a:t>
                </a:r>
              </a:p>
            </p:txBody>
          </p:sp>
        </p:grpSp>
      </p:grpSp>
      <p:sp>
        <p:nvSpPr>
          <p:cNvPr id="62" name="文本框 61">
            <a:extLst>
              <a:ext uri="{FF2B5EF4-FFF2-40B4-BE49-F238E27FC236}">
                <a16:creationId xmlns:a16="http://schemas.microsoft.com/office/drawing/2014/main" id="{CE098BB2-9830-C003-4C54-A23A68BFB53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94211" y="2078103"/>
            <a:ext cx="2254885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周四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0EBC0C01-3681-469C-361E-9456FE1D1643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647212" y="2095248"/>
            <a:ext cx="2254885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FF0000"/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夏至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88936DAB-1D5E-CE3D-8EF9-F234345207FD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862693" y="2095248"/>
            <a:ext cx="2254885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  <a:sym typeface="+mn-ea"/>
              </a:rPr>
              <a:t>周三</a:t>
            </a:r>
            <a:endParaRPr lang="en-US" altLang="zh-CN" sz="1400" dirty="0">
              <a:solidFill>
                <a:schemeClr val="bg1">
                  <a:lumMod val="75000"/>
                </a:schemeClr>
              </a:solidFill>
              <a:latin typeface="阿里巴巴普惠体 3.0 105 Heavy" panose="00020600040101010101" pitchFamily="18" charset="-122"/>
              <a:ea typeface="阿里巴巴普惠体 3.0 105 Heavy" panose="00020600040101010101" pitchFamily="18" charset="-122"/>
              <a:cs typeface="阿里巴巴普惠体 3.0 105 Heavy" panose="00020600040101010101" pitchFamily="18" charset="-122"/>
              <a:sym typeface="+mn-ea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FA5F8522-3F21-C1BE-7472-3E0C35F67416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7015957" y="2095248"/>
            <a:ext cx="2418715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4176E5"/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  <a:sym typeface="+mn-ea"/>
              </a:rPr>
              <a:t>周日</a:t>
            </a:r>
            <a:endParaRPr lang="en-US" altLang="zh-CN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121C8ABF-2F18-0A14-1FC5-3CEAFC774B37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49256" y="2078103"/>
            <a:ext cx="2418715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algn="ctr">
              <a:buClrTx/>
              <a:buSzTx/>
              <a:buFontTx/>
              <a:defRPr sz="1400">
                <a:solidFill>
                  <a:schemeClr val="bg1">
                    <a:lumMod val="75000"/>
                  </a:schemeClr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defRPr>
            </a:lvl1pPr>
          </a:lstStyle>
          <a:p>
            <a:r>
              <a:rPr lang="zh-CN" altLang="en-US" dirty="0">
                <a:sym typeface="+mn-ea"/>
              </a:rPr>
              <a:t>周五 开学前夕</a:t>
            </a:r>
            <a:endParaRPr lang="en-US" altLang="zh-CN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8062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7">
            <a:extLst>
              <a:ext uri="{FF2B5EF4-FFF2-40B4-BE49-F238E27FC236}">
                <a16:creationId xmlns:a16="http://schemas.microsoft.com/office/drawing/2014/main" id="{B4C1BD37-D55A-2035-6827-995E88564C68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31239" y="486229"/>
            <a:ext cx="10904562" cy="727075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活动执行周期建议</a:t>
            </a:r>
            <a:endParaRPr lang="zh-CN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阿里巴巴普惠体 3.0 105 Heavy" panose="00020600040101010101" pitchFamily="18" charset="-122"/>
              <a:ea typeface="阿里巴巴普惠体 3.0 105 Heavy" panose="00020600040101010101" pitchFamily="18" charset="-122"/>
              <a:cs typeface="阿里巴巴普惠体 3.0 105 Heavy" panose="00020600040101010101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98040AB-01A6-5538-CEA2-3ABC1B89A410}"/>
              </a:ext>
            </a:extLst>
          </p:cNvPr>
          <p:cNvGrpSpPr/>
          <p:nvPr/>
        </p:nvGrpSpPr>
        <p:grpSpPr>
          <a:xfrm>
            <a:off x="633709" y="5214330"/>
            <a:ext cx="11118032" cy="562610"/>
            <a:chOff x="633709" y="5229408"/>
            <a:chExt cx="11118032" cy="56261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" name="文本框 12"/>
            <p:cNvSpPr txBox="1"/>
            <p:nvPr>
              <p:custDataLst>
                <p:tags r:id="rId17"/>
              </p:custDataLst>
            </p:nvPr>
          </p:nvSpPr>
          <p:spPr>
            <a:xfrm>
              <a:off x="633709" y="5229408"/>
              <a:ext cx="1877737" cy="562610"/>
            </a:xfrm>
            <a:prstGeom prst="roundRect">
              <a:avLst/>
            </a:prstGeom>
            <a:grp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</a:rPr>
                <a:t>夏乐大作战</a:t>
              </a:r>
            </a:p>
          </p:txBody>
        </p:sp>
        <p:sp>
          <p:nvSpPr>
            <p:cNvPr id="18" name="文本框 17"/>
            <p:cNvSpPr txBox="1"/>
            <p:nvPr>
              <p:custDataLst>
                <p:tags r:id="rId18"/>
              </p:custDataLst>
            </p:nvPr>
          </p:nvSpPr>
          <p:spPr>
            <a:xfrm>
              <a:off x="2815719" y="5229408"/>
              <a:ext cx="8936022" cy="562610"/>
            </a:xfrm>
            <a:prstGeom prst="roundRect">
              <a:avLst/>
            </a:prstGeom>
            <a:grp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</a:rPr>
                <a:t>整个暑期均可开展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31239" y="1510147"/>
            <a:ext cx="11083241" cy="580390"/>
            <a:chOff x="513" y="2471"/>
            <a:chExt cx="17935" cy="914"/>
          </a:xfrm>
          <a:solidFill>
            <a:srgbClr val="3A55AF"/>
          </a:solidFill>
        </p:grpSpPr>
        <p:grpSp>
          <p:nvGrpSpPr>
            <p:cNvPr id="11" name="组合 10"/>
            <p:cNvGrpSpPr/>
            <p:nvPr/>
          </p:nvGrpSpPr>
          <p:grpSpPr>
            <a:xfrm>
              <a:off x="4048" y="2501"/>
              <a:ext cx="14400" cy="884"/>
              <a:chOff x="3163" y="2277"/>
              <a:chExt cx="15104" cy="671"/>
            </a:xfrm>
            <a:grpFill/>
          </p:grpSpPr>
          <p:sp>
            <p:nvSpPr>
              <p:cNvPr id="8" name="文本框 7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163" y="2277"/>
                <a:ext cx="2389" cy="670"/>
              </a:xfrm>
              <a:prstGeom prst="roundRect">
                <a:avLst/>
              </a:prstGeom>
              <a:grp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6</a:t>
                </a:r>
                <a:r>
                  <a:rPr lang="zh-CN" altLang="en-US" dirty="0">
                    <a:solidFill>
                      <a:schemeClr val="bg1"/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月下旬</a:t>
                </a:r>
              </a:p>
            </p:txBody>
          </p:sp>
          <p:sp>
            <p:nvSpPr>
              <p:cNvPr id="2" name="文本框 1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5706" y="2277"/>
                <a:ext cx="2389" cy="671"/>
              </a:xfrm>
              <a:prstGeom prst="roundRect">
                <a:avLst/>
              </a:prstGeom>
              <a:grp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7</a:t>
                </a:r>
                <a:r>
                  <a:rPr lang="zh-CN" altLang="en-US" dirty="0">
                    <a:solidFill>
                      <a:schemeClr val="bg1"/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月上旬</a:t>
                </a:r>
              </a:p>
            </p:txBody>
          </p:sp>
          <p:sp>
            <p:nvSpPr>
              <p:cNvPr id="4" name="文本框 3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8249" y="2277"/>
                <a:ext cx="2389" cy="671"/>
              </a:xfrm>
              <a:prstGeom prst="roundRect">
                <a:avLst/>
              </a:prstGeom>
              <a:grp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7</a:t>
                </a:r>
                <a:r>
                  <a:rPr lang="zh-CN" altLang="en-US" dirty="0">
                    <a:solidFill>
                      <a:schemeClr val="bg1"/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月下旬</a:t>
                </a:r>
              </a:p>
            </p:txBody>
          </p:sp>
          <p:sp>
            <p:nvSpPr>
              <p:cNvPr id="5" name="文本框 4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0792" y="2277"/>
                <a:ext cx="2389" cy="671"/>
              </a:xfrm>
              <a:prstGeom prst="roundRect">
                <a:avLst/>
              </a:prstGeom>
              <a:grp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8</a:t>
                </a:r>
                <a:r>
                  <a:rPr lang="zh-CN" altLang="en-US" dirty="0">
                    <a:solidFill>
                      <a:schemeClr val="bg1"/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月上旬</a:t>
                </a:r>
              </a:p>
            </p:txBody>
          </p:sp>
          <p:sp>
            <p:nvSpPr>
              <p:cNvPr id="6" name="文本框 5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3335" y="2277"/>
                <a:ext cx="2389" cy="671"/>
              </a:xfrm>
              <a:prstGeom prst="roundRect">
                <a:avLst/>
              </a:prstGeom>
              <a:grp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8</a:t>
                </a:r>
                <a:r>
                  <a:rPr lang="zh-CN" altLang="en-US" dirty="0">
                    <a:solidFill>
                      <a:schemeClr val="bg1"/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月中旬</a:t>
                </a:r>
              </a:p>
            </p:txBody>
          </p:sp>
          <p:sp>
            <p:nvSpPr>
              <p:cNvPr id="7" name="文本框 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5878" y="2277"/>
                <a:ext cx="2389" cy="671"/>
              </a:xfrm>
              <a:prstGeom prst="roundRect">
                <a:avLst/>
              </a:prstGeom>
              <a:grp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8</a:t>
                </a:r>
                <a:r>
                  <a:rPr lang="zh-CN" altLang="en-US" dirty="0">
                    <a:solidFill>
                      <a:schemeClr val="bg1"/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月下旬</a:t>
                </a:r>
              </a:p>
            </p:txBody>
          </p:sp>
        </p:grpSp>
        <p:sp>
          <p:nvSpPr>
            <p:cNvPr id="23" name="文本框 22"/>
            <p:cNvSpPr txBox="1"/>
            <p:nvPr>
              <p:custDataLst>
                <p:tags r:id="rId10"/>
              </p:custDataLst>
            </p:nvPr>
          </p:nvSpPr>
          <p:spPr>
            <a:xfrm>
              <a:off x="513" y="2471"/>
              <a:ext cx="3064" cy="884"/>
            </a:xfrm>
            <a:prstGeom prst="roundRect">
              <a:avLst/>
            </a:prstGeom>
            <a:grp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</a:rPr>
                <a:t>时间轴</a:t>
              </a:r>
            </a:p>
          </p:txBody>
        </p:sp>
      </p:grp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631205" y="3739839"/>
            <a:ext cx="1893451" cy="1299678"/>
          </a:xfrm>
          <a:prstGeom prst="roundRect">
            <a:avLst>
              <a:gd name="adj" fmla="val 11476"/>
            </a:avLst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阿里巴巴普惠体 3.0 55 Regular" panose="00020600040101010101" pitchFamily="18" charset="-122"/>
                <a:ea typeface="阿里巴巴普惠体 3.0 55 Regular" panose="00020600040101010101" pitchFamily="18" charset="-122"/>
                <a:cs typeface="阿里巴巴普惠体 3.0 55 Regular" panose="00020600040101010101" pitchFamily="18" charset="-122"/>
              </a:rPr>
              <a:t>超新星计划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8F2165C-15A4-88CF-3BCB-B3BCBA5817A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815716" y="4426564"/>
            <a:ext cx="8936021" cy="56261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阿里巴巴普惠体 3.0 55 Regular" panose="00020600040101010101" pitchFamily="18" charset="-122"/>
                <a:ea typeface="阿里巴巴普惠体 3.0 55 Regular" panose="00020600040101010101" pitchFamily="18" charset="-122"/>
                <a:cs typeface="阿里巴巴普惠体 3.0 55 Regular" panose="00020600040101010101" pitchFamily="18" charset="-122"/>
              </a:rPr>
              <a:t>小小金粉领跑员</a:t>
            </a:r>
            <a:r>
              <a:rPr lang="zh-CN" altLang="en-US" sz="1200" dirty="0">
                <a:solidFill>
                  <a:schemeClr val="bg1"/>
                </a:solidFill>
                <a:latin typeface="阿里巴巴普惠体 3.0 55 Regular" panose="00020600040101010101" pitchFamily="18" charset="-122"/>
                <a:ea typeface="阿里巴巴普惠体 3.0 55 Regular" panose="00020600040101010101" pitchFamily="18" charset="-122"/>
                <a:cs typeface="阿里巴巴普惠体 3.0 55 Regular" panose="00020600040101010101" pitchFamily="18" charset="-122"/>
              </a:rPr>
              <a:t>（加分项活动）</a:t>
            </a:r>
            <a:endParaRPr lang="en-US" altLang="zh-CN" dirty="0">
              <a:solidFill>
                <a:schemeClr val="bg1"/>
              </a:solidFill>
              <a:latin typeface="阿里巴巴普惠体 3.0 55 Regular" panose="00020600040101010101" pitchFamily="18" charset="-122"/>
              <a:ea typeface="阿里巴巴普惠体 3.0 55 Regular" panose="00020600040101010101" pitchFamily="18" charset="-122"/>
              <a:cs typeface="阿里巴巴普惠体 3.0 55 Regular" panose="00020600040101010101" pitchFamily="18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49D8434-08AB-2A3D-C72F-A4A4342DFC4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310193" y="3803886"/>
            <a:ext cx="4441548" cy="56261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阿里巴巴普惠体 3.0 55 Regular" panose="00020600040101010101" pitchFamily="18" charset="-122"/>
                <a:ea typeface="阿里巴巴普惠体 3.0 55 Regular" panose="00020600040101010101" pitchFamily="18" charset="-122"/>
                <a:cs typeface="阿里巴巴普惠体 3.0 55 Regular" panose="00020600040101010101" pitchFamily="18" charset="-122"/>
              </a:rPr>
              <a:t>小小金粉成长课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F56B64E-4BE0-BE8A-E3B8-763774A7DE2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815719" y="3803886"/>
            <a:ext cx="4441546" cy="56261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阿里巴巴普惠体 3.0 55 Regular" panose="00020600040101010101" pitchFamily="18" charset="-122"/>
                <a:ea typeface="阿里巴巴普惠体 3.0 55 Regular" panose="00020600040101010101" pitchFamily="18" charset="-122"/>
                <a:cs typeface="阿里巴巴普惠体 3.0 55 Regular" panose="00020600040101010101" pitchFamily="18" charset="-122"/>
              </a:rPr>
              <a:t>小小金粉体验官</a:t>
            </a:r>
            <a:endParaRPr lang="en-US" altLang="zh-CN" dirty="0">
              <a:solidFill>
                <a:schemeClr val="bg1"/>
              </a:solidFill>
              <a:latin typeface="阿里巴巴普惠体 3.0 55 Regular" panose="00020600040101010101" pitchFamily="18" charset="-122"/>
              <a:ea typeface="阿里巴巴普惠体 3.0 55 Regular" panose="00020600040101010101" pitchFamily="18" charset="-122"/>
              <a:cs typeface="阿里巴巴普惠体 3.0 55 Regular" panose="00020600040101010101" pitchFamily="18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DC1684D-9D95-14A3-A496-DC5E2E8B65E2}"/>
              </a:ext>
            </a:extLst>
          </p:cNvPr>
          <p:cNvGrpSpPr/>
          <p:nvPr/>
        </p:nvGrpSpPr>
        <p:grpSpPr>
          <a:xfrm>
            <a:off x="631205" y="2265349"/>
            <a:ext cx="11120536" cy="1299678"/>
            <a:chOff x="631205" y="2253350"/>
            <a:chExt cx="11120536" cy="129967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83E5F644-5528-BBD9-B6A6-16310EABA83B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631205" y="2253350"/>
              <a:ext cx="1893451" cy="1299678"/>
            </a:xfrm>
            <a:prstGeom prst="roundRect">
              <a:avLst>
                <a:gd name="adj" fmla="val 11476"/>
              </a:avLst>
            </a:prstGeom>
            <a:grp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</a:rPr>
                <a:t>星空奇妙夜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12D229B1-B394-8BD5-A629-65CCD2C2BFCE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2815719" y="2318057"/>
              <a:ext cx="4441548" cy="562610"/>
            </a:xfrm>
            <a:prstGeom prst="roundRect">
              <a:avLst/>
            </a:prstGeom>
            <a:grp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</a:rPr>
                <a:t>星空音乐会</a:t>
              </a:r>
              <a:endParaRPr lang="en-US" altLang="zh-CN" dirty="0">
                <a:solidFill>
                  <a:schemeClr val="bg1"/>
                </a:solidFill>
                <a:latin typeface="阿里巴巴普惠体 3.0 55 Regular" panose="00020600040101010101" pitchFamily="18" charset="-122"/>
                <a:ea typeface="阿里巴巴普惠体 3.0 55 Regular" panose="00020600040101010101" pitchFamily="18" charset="-122"/>
                <a:cs typeface="阿里巴巴普惠体 3.0 55 Regular" panose="00020600040101010101" pitchFamily="18" charset="-122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6E966AF0-382E-6020-3E19-97939CA8BD93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7310193" y="2318057"/>
              <a:ext cx="4441548" cy="562610"/>
            </a:xfrm>
            <a:prstGeom prst="roundRect">
              <a:avLst/>
            </a:prstGeom>
            <a:grp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</a:rPr>
                <a:t>星空电影节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B5920950-6534-6D5D-C189-C4F536D42964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815719" y="2940075"/>
              <a:ext cx="8936022" cy="562610"/>
            </a:xfrm>
            <a:prstGeom prst="roundRect">
              <a:avLst/>
            </a:prstGeom>
            <a:grp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</a:rPr>
                <a:t>星空露营派</a:t>
              </a:r>
              <a:r>
                <a:rPr lang="zh-CN" altLang="en-US" sz="1200" dirty="0">
                  <a:solidFill>
                    <a:schemeClr val="bg1"/>
                  </a:solidFill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</a:rPr>
                <a:t>（加分项活动）</a:t>
              </a:r>
              <a:endParaRPr lang="en-US" altLang="zh-CN" dirty="0">
                <a:solidFill>
                  <a:schemeClr val="bg1"/>
                </a:solidFill>
                <a:latin typeface="阿里巴巴普惠体 3.0 55 Regular" panose="00020600040101010101" pitchFamily="18" charset="-122"/>
                <a:ea typeface="阿里巴巴普惠体 3.0 55 Regular" panose="00020600040101010101" pitchFamily="18" charset="-122"/>
                <a:cs typeface="阿里巴巴普惠体 3.0 55 Regular" panose="00020600040101010101" pitchFamily="18" charset="-122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7">
            <a:extLst>
              <a:ext uri="{FF2B5EF4-FFF2-40B4-BE49-F238E27FC236}">
                <a16:creationId xmlns:a16="http://schemas.microsoft.com/office/drawing/2014/main" id="{C0E59E19-E687-12FF-0B22-73EEEB7CD27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31239" y="486229"/>
            <a:ext cx="10904562" cy="727075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区域素材收集及传播要求</a:t>
            </a:r>
            <a:endParaRPr lang="zh-CN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阿里巴巴普惠体 3.0 105 Heavy" panose="00020600040101010101" pitchFamily="18" charset="-122"/>
              <a:ea typeface="阿里巴巴普惠体 3.0 105 Heavy" panose="00020600040101010101" pitchFamily="18" charset="-122"/>
              <a:cs typeface="阿里巴巴普惠体 3.0 105 Heavy" panose="00020600040101010101" pitchFamily="18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E45B640-100D-9306-D8CA-DE6DF62BF878}"/>
              </a:ext>
            </a:extLst>
          </p:cNvPr>
          <p:cNvGrpSpPr/>
          <p:nvPr/>
        </p:nvGrpSpPr>
        <p:grpSpPr>
          <a:xfrm>
            <a:off x="697779" y="1486752"/>
            <a:ext cx="10496694" cy="1323369"/>
            <a:chOff x="697779" y="1567614"/>
            <a:chExt cx="10496694" cy="132336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F94DA55-5ED8-3C75-47AB-77FD8D4764D6}"/>
                </a:ext>
              </a:extLst>
            </p:cNvPr>
            <p:cNvGrpSpPr/>
            <p:nvPr/>
          </p:nvGrpSpPr>
          <p:grpSpPr>
            <a:xfrm>
              <a:off x="2766725" y="1568603"/>
              <a:ext cx="8427748" cy="1322380"/>
              <a:chOff x="598805" y="3613150"/>
              <a:chExt cx="1978337" cy="2047875"/>
            </a:xfrm>
          </p:grpSpPr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B91EFB44-16F0-E71F-2FF3-FA7320E54D8C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598805" y="3613150"/>
                <a:ext cx="1978337" cy="2047875"/>
              </a:xfrm>
              <a:prstGeom prst="roundRect">
                <a:avLst>
                  <a:gd name="adj" fmla="val 3764"/>
                </a:avLst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1400"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  <a:sym typeface="+mn-ea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A4CA3D8-3469-ACCB-90D7-DF96D44B1458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656159" y="3770630"/>
                <a:ext cx="1838552" cy="1703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40000"/>
                  </a:lnSpc>
                  <a:buSzPct val="85000"/>
                </a:pPr>
                <a:r>
                  <a:rPr lang="en-US" altLang="zh-CN" sz="1600" b="1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1</a:t>
                </a:r>
                <a:r>
                  <a:rPr lang="zh-CN" altLang="en-US" sz="1600" b="1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、图片：</a:t>
                </a:r>
                <a:r>
                  <a:rPr lang="zh-CN" altLang="en-US" sz="16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每个系列主题活动精品图片回传不低于</a:t>
                </a:r>
                <a:r>
                  <a:rPr lang="en-US" altLang="zh-CN" sz="16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20</a:t>
                </a:r>
                <a:r>
                  <a:rPr lang="zh-CN" altLang="en-US" sz="16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张</a:t>
                </a:r>
                <a:endParaRPr lang="en-US" altLang="zh-CN" sz="1600" dirty="0"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</a:endParaRPr>
              </a:p>
              <a:p>
                <a:pPr algn="just">
                  <a:lnSpc>
                    <a:spcPct val="140000"/>
                  </a:lnSpc>
                  <a:buSzPct val="85000"/>
                </a:pPr>
                <a:r>
                  <a:rPr lang="en-US" altLang="zh-CN" sz="1600" b="1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2</a:t>
                </a:r>
                <a:r>
                  <a:rPr lang="zh-CN" altLang="en-US" sz="1600" b="1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、视频：</a:t>
                </a:r>
                <a:r>
                  <a:rPr lang="zh-CN" altLang="en-US" sz="16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活动周期内，完成不同活动内容的大社区视频推送，总数不低于</a:t>
                </a:r>
                <a:r>
                  <a:rPr lang="en-US" altLang="zh-CN" sz="16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2</a:t>
                </a:r>
                <a:r>
                  <a:rPr lang="zh-CN" altLang="en-US" sz="16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则</a:t>
                </a:r>
                <a:endParaRPr lang="en-US" altLang="zh-CN" sz="1600" dirty="0"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</a:endParaRPr>
              </a:p>
              <a:p>
                <a:pPr algn="just">
                  <a:lnSpc>
                    <a:spcPct val="140000"/>
                  </a:lnSpc>
                  <a:buSzPct val="85000"/>
                </a:pPr>
                <a:r>
                  <a:rPr lang="en-US" altLang="zh-CN" sz="1600" b="1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3</a:t>
                </a:r>
                <a:r>
                  <a:rPr lang="zh-CN" altLang="en-US" sz="1600" b="1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、稿件：</a:t>
                </a:r>
                <a:r>
                  <a:rPr lang="zh-CN" altLang="en-US" sz="16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活动结束后，联动物业协会或其他媒体渠道完成地区性媒体稿推送</a:t>
                </a:r>
                <a:r>
                  <a:rPr lang="en-US" altLang="zh-CN" sz="16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1</a:t>
                </a:r>
                <a:r>
                  <a:rPr lang="zh-CN" altLang="en-US" sz="16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篇</a:t>
                </a: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8EA9982-64CC-BC1F-A4C3-DC3B43ABEF09}"/>
                </a:ext>
              </a:extLst>
            </p:cNvPr>
            <p:cNvGrpSpPr/>
            <p:nvPr/>
          </p:nvGrpSpPr>
          <p:grpSpPr>
            <a:xfrm>
              <a:off x="697779" y="1567614"/>
              <a:ext cx="1768330" cy="1323330"/>
              <a:chOff x="598805" y="3073767"/>
              <a:chExt cx="1964369" cy="525780"/>
            </a:xfrm>
          </p:grpSpPr>
          <p:sp>
            <p:nvSpPr>
              <p:cNvPr id="7" name="圆角矩形 7">
                <a:extLst>
                  <a:ext uri="{FF2B5EF4-FFF2-40B4-BE49-F238E27FC236}">
                    <a16:creationId xmlns:a16="http://schemas.microsoft.com/office/drawing/2014/main" id="{EA397F37-3529-9C9D-F8EA-D088982E086F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598805" y="3073767"/>
                <a:ext cx="1964369" cy="525780"/>
              </a:xfrm>
              <a:prstGeom prst="roundRect">
                <a:avLst>
                  <a:gd name="adj" fmla="val 7940"/>
                </a:avLst>
              </a:prstGeom>
              <a:solidFill>
                <a:srgbClr val="487B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粗雅宋_GBK" panose="02000000000000000000" charset="-122"/>
                  <a:ea typeface="方正粗雅宋_GBK" panose="02000000000000000000" charset="-122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F2F5D7E-B067-EC84-3D75-6E3967C87D7B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631239" y="3257170"/>
                <a:ext cx="1931935" cy="16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C000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100" dirty="0">
                    <a:solidFill>
                      <a:schemeClr val="bg1"/>
                    </a:solidFill>
                    <a:latin typeface="阿里巴巴普惠体 3.0 65 Medium" panose="00020600040101010101" pitchFamily="18" charset="-122"/>
                    <a:ea typeface="阿里巴巴普惠体 3.0 65 Medium" panose="00020600040101010101" pitchFamily="18" charset="-122"/>
                    <a:cs typeface="阿里巴巴普惠体 3.0 65 Medium" panose="00020600040101010101" pitchFamily="18" charset="-122"/>
                  </a:rPr>
                  <a:t>一级区域</a:t>
                </a:r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0E8E1EF-1579-E442-C766-6CB8E24F9BE3}"/>
              </a:ext>
            </a:extLst>
          </p:cNvPr>
          <p:cNvGrpSpPr/>
          <p:nvPr/>
        </p:nvGrpSpPr>
        <p:grpSpPr>
          <a:xfrm>
            <a:off x="697779" y="3046818"/>
            <a:ext cx="10496694" cy="1323369"/>
            <a:chOff x="697779" y="1567614"/>
            <a:chExt cx="10496694" cy="1323369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A4FF1072-7911-1025-74A8-2DEB378F1D11}"/>
                </a:ext>
              </a:extLst>
            </p:cNvPr>
            <p:cNvGrpSpPr/>
            <p:nvPr/>
          </p:nvGrpSpPr>
          <p:grpSpPr>
            <a:xfrm>
              <a:off x="2766725" y="1568603"/>
              <a:ext cx="8427748" cy="1322380"/>
              <a:chOff x="598805" y="3613150"/>
              <a:chExt cx="1978337" cy="2047875"/>
            </a:xfrm>
          </p:grpSpPr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79E924AD-5D89-439C-BED5-26362EE73144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598805" y="3613150"/>
                <a:ext cx="1978337" cy="2047875"/>
              </a:xfrm>
              <a:prstGeom prst="roundRect">
                <a:avLst>
                  <a:gd name="adj" fmla="val 3764"/>
                </a:avLst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1400"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  <a:sym typeface="+mn-ea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F881DE0-DF70-1DCB-44CD-FA0CBDF05D9E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656159" y="3770630"/>
                <a:ext cx="1838552" cy="1703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40000"/>
                  </a:lnSpc>
                  <a:buSzPct val="85000"/>
                </a:pPr>
                <a:r>
                  <a:rPr lang="en-US" altLang="zh-CN" sz="1600" b="1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1</a:t>
                </a:r>
                <a:r>
                  <a:rPr lang="zh-CN" altLang="en-US" sz="1600" b="1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、图片：</a:t>
                </a:r>
                <a:r>
                  <a:rPr lang="zh-CN" altLang="en-US" sz="16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每个系列主题活动精品图片回传不低于</a:t>
                </a:r>
                <a:r>
                  <a:rPr lang="en-US" altLang="zh-CN" sz="16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10</a:t>
                </a:r>
                <a:r>
                  <a:rPr lang="zh-CN" altLang="en-US" sz="16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张</a:t>
                </a:r>
                <a:endParaRPr lang="en-US" altLang="zh-CN" sz="1600" dirty="0"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</a:endParaRPr>
              </a:p>
              <a:p>
                <a:pPr algn="just">
                  <a:lnSpc>
                    <a:spcPct val="140000"/>
                  </a:lnSpc>
                  <a:buSzPct val="85000"/>
                </a:pPr>
                <a:r>
                  <a:rPr lang="en-US" altLang="zh-CN" sz="1600" b="1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2</a:t>
                </a:r>
                <a:r>
                  <a:rPr lang="zh-CN" altLang="en-US" sz="1600" b="1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、视频：</a:t>
                </a:r>
                <a:r>
                  <a:rPr lang="zh-CN" altLang="en-US" sz="16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活动周期内，完成不同活动内容的大社区视频推送，总数不低于</a:t>
                </a:r>
                <a:r>
                  <a:rPr lang="en-US" altLang="zh-CN" sz="16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1</a:t>
                </a:r>
                <a:r>
                  <a:rPr lang="zh-CN" altLang="en-US" sz="16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则</a:t>
                </a:r>
                <a:endParaRPr lang="en-US" altLang="zh-CN" sz="1600" dirty="0"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</a:endParaRPr>
              </a:p>
              <a:p>
                <a:pPr algn="just">
                  <a:lnSpc>
                    <a:spcPct val="140000"/>
                  </a:lnSpc>
                  <a:buSzPct val="85000"/>
                </a:pPr>
                <a:r>
                  <a:rPr lang="en-US" altLang="zh-CN" sz="1600" b="1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3</a:t>
                </a:r>
                <a:r>
                  <a:rPr lang="zh-CN" altLang="en-US" sz="1600" b="1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、稿件：</a:t>
                </a:r>
                <a:r>
                  <a:rPr lang="zh-CN" altLang="en-US" sz="16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活动结束后，联动物业协会或其他媒体渠道完成地区性媒体稿推送</a:t>
                </a:r>
                <a:r>
                  <a:rPr lang="en-US" altLang="zh-CN" sz="16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1</a:t>
                </a:r>
                <a:r>
                  <a:rPr lang="zh-CN" altLang="en-US" sz="16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篇</a:t>
                </a: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60AE02C7-E11C-B0F5-CF35-4FB379D416D9}"/>
                </a:ext>
              </a:extLst>
            </p:cNvPr>
            <p:cNvGrpSpPr/>
            <p:nvPr/>
          </p:nvGrpSpPr>
          <p:grpSpPr>
            <a:xfrm>
              <a:off x="697779" y="1567614"/>
              <a:ext cx="1768330" cy="1323330"/>
              <a:chOff x="598805" y="3073767"/>
              <a:chExt cx="1964369" cy="525780"/>
            </a:xfrm>
          </p:grpSpPr>
          <p:sp>
            <p:nvSpPr>
              <p:cNvPr id="15" name="圆角矩形 7">
                <a:extLst>
                  <a:ext uri="{FF2B5EF4-FFF2-40B4-BE49-F238E27FC236}">
                    <a16:creationId xmlns:a16="http://schemas.microsoft.com/office/drawing/2014/main" id="{4DEE235B-341E-BF24-DFAD-D6B1245DC201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598805" y="3073767"/>
                <a:ext cx="1964369" cy="525780"/>
              </a:xfrm>
              <a:prstGeom prst="roundRect">
                <a:avLst>
                  <a:gd name="adj" fmla="val 7940"/>
                </a:avLst>
              </a:prstGeom>
              <a:solidFill>
                <a:srgbClr val="487B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粗雅宋_GBK" panose="02000000000000000000" charset="-122"/>
                  <a:ea typeface="方正粗雅宋_GBK" panose="02000000000000000000" charset="-122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11A2BE2-E6E1-F13E-39A4-848166E6BB28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31239" y="3257170"/>
                <a:ext cx="1931935" cy="16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C000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100" dirty="0">
                    <a:solidFill>
                      <a:schemeClr val="bg1"/>
                    </a:solidFill>
                    <a:latin typeface="阿里巴巴普惠体 3.0 65 Medium" panose="00020600040101010101" pitchFamily="18" charset="-122"/>
                    <a:ea typeface="阿里巴巴普惠体 3.0 65 Medium" panose="00020600040101010101" pitchFamily="18" charset="-122"/>
                    <a:cs typeface="阿里巴巴普惠体 3.0 65 Medium" panose="00020600040101010101" pitchFamily="18" charset="-122"/>
                  </a:rPr>
                  <a:t>二级区域</a:t>
                </a: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3CAE01C-F11F-071E-0EF5-9DE28F728A6E}"/>
              </a:ext>
            </a:extLst>
          </p:cNvPr>
          <p:cNvGrpSpPr/>
          <p:nvPr/>
        </p:nvGrpSpPr>
        <p:grpSpPr>
          <a:xfrm>
            <a:off x="697779" y="4606884"/>
            <a:ext cx="10496694" cy="1323369"/>
            <a:chOff x="697779" y="1567614"/>
            <a:chExt cx="10496694" cy="1323369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20BD77A6-BFF3-63B2-1CB8-CB039F97CFAE}"/>
                </a:ext>
              </a:extLst>
            </p:cNvPr>
            <p:cNvGrpSpPr/>
            <p:nvPr/>
          </p:nvGrpSpPr>
          <p:grpSpPr>
            <a:xfrm>
              <a:off x="2766725" y="1568603"/>
              <a:ext cx="8427748" cy="1322380"/>
              <a:chOff x="598805" y="3613150"/>
              <a:chExt cx="1978337" cy="2047875"/>
            </a:xfrm>
          </p:grpSpPr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A247316F-8CB4-C16C-D3FD-D89CAB3A4940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598805" y="3613150"/>
                <a:ext cx="1978337" cy="2047875"/>
              </a:xfrm>
              <a:prstGeom prst="roundRect">
                <a:avLst>
                  <a:gd name="adj" fmla="val 3764"/>
                </a:avLst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1400"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  <a:sym typeface="+mn-ea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A41C62F-9155-B8F5-5C0A-BA36E6A7EB06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56159" y="3927971"/>
                <a:ext cx="1838552" cy="1169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40000"/>
                  </a:lnSpc>
                  <a:buSzPct val="85000"/>
                </a:pPr>
                <a:r>
                  <a:rPr lang="en-US" altLang="zh-CN" sz="1600" b="1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1</a:t>
                </a:r>
                <a:r>
                  <a:rPr lang="zh-CN" altLang="en-US" sz="1600" b="1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、图片：</a:t>
                </a:r>
                <a:r>
                  <a:rPr lang="zh-CN" altLang="en-US" sz="16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整体活动精品图片回传不低于</a:t>
                </a:r>
                <a:r>
                  <a:rPr lang="en-US" altLang="zh-CN" sz="16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10</a:t>
                </a:r>
                <a:r>
                  <a:rPr lang="zh-CN" altLang="en-US" sz="16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张</a:t>
                </a:r>
                <a:endParaRPr lang="en-US" altLang="zh-CN" sz="1600" dirty="0"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</a:endParaRPr>
              </a:p>
              <a:p>
                <a:pPr algn="just">
                  <a:lnSpc>
                    <a:spcPct val="140000"/>
                  </a:lnSpc>
                  <a:buSzPct val="85000"/>
                </a:pPr>
                <a:r>
                  <a:rPr lang="en-US" altLang="zh-CN" sz="1600" b="1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2</a:t>
                </a:r>
                <a:r>
                  <a:rPr lang="zh-CN" altLang="en-US" sz="1600" b="1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、其他：</a:t>
                </a:r>
                <a:r>
                  <a:rPr lang="zh-CN" altLang="en-US" sz="1600" dirty="0"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</a:rPr>
                  <a:t>自主进行媒体稿件传播或投稿活动视频至大社区视频号</a:t>
                </a: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AEC1713-BF3E-7FC2-4563-3AFBE84AB853}"/>
                </a:ext>
              </a:extLst>
            </p:cNvPr>
            <p:cNvGrpSpPr/>
            <p:nvPr/>
          </p:nvGrpSpPr>
          <p:grpSpPr>
            <a:xfrm>
              <a:off x="697779" y="1567614"/>
              <a:ext cx="1768330" cy="1323330"/>
              <a:chOff x="598805" y="3073767"/>
              <a:chExt cx="1964369" cy="525780"/>
            </a:xfrm>
          </p:grpSpPr>
          <p:sp>
            <p:nvSpPr>
              <p:cNvPr id="22" name="圆角矩形 7">
                <a:extLst>
                  <a:ext uri="{FF2B5EF4-FFF2-40B4-BE49-F238E27FC236}">
                    <a16:creationId xmlns:a16="http://schemas.microsoft.com/office/drawing/2014/main" id="{0EB5A7DA-CFF4-CA5E-56BB-302BD50DBAE3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598805" y="3073767"/>
                <a:ext cx="1964369" cy="525780"/>
              </a:xfrm>
              <a:prstGeom prst="roundRect">
                <a:avLst>
                  <a:gd name="adj" fmla="val 7940"/>
                </a:avLst>
              </a:prstGeom>
              <a:solidFill>
                <a:srgbClr val="487B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粗雅宋_GBK" panose="02000000000000000000" charset="-122"/>
                  <a:ea typeface="方正粗雅宋_GBK" panose="02000000000000000000" charset="-122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9A968C6-7FD5-D6CD-9297-020DB53883A7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31239" y="3257170"/>
                <a:ext cx="1931935" cy="165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C000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100" dirty="0">
                    <a:solidFill>
                      <a:schemeClr val="bg1"/>
                    </a:solidFill>
                    <a:latin typeface="阿里巴巴普惠体 3.0 65 Medium" panose="00020600040101010101" pitchFamily="18" charset="-122"/>
                    <a:ea typeface="阿里巴巴普惠体 3.0 65 Medium" panose="00020600040101010101" pitchFamily="18" charset="-122"/>
                    <a:cs typeface="阿里巴巴普惠体 3.0 65 Medium" panose="00020600040101010101" pitchFamily="18" charset="-122"/>
                  </a:rPr>
                  <a:t>三级区域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6959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1D677EA-6191-8092-2961-08BAB5824C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" y="0"/>
            <a:ext cx="1219114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59510" y="1665605"/>
            <a:ext cx="9708515" cy="2496820"/>
            <a:chOff x="2008" y="2383"/>
            <a:chExt cx="15548" cy="3932"/>
          </a:xfrm>
        </p:grpSpPr>
        <p:sp>
          <p:nvSpPr>
            <p:cNvPr id="3" name="标题 1"/>
            <p:cNvSpPr>
              <a:spLocks noGrp="1"/>
            </p:cNvSpPr>
            <p:nvPr>
              <p:custDataLst>
                <p:tags r:id="rId1"/>
              </p:custDataLst>
            </p:nvPr>
          </p:nvSpPr>
          <p:spPr>
            <a:xfrm>
              <a:off x="7679" y="2383"/>
              <a:ext cx="4206" cy="144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6600" b="1" dirty="0">
                  <a:solidFill>
                    <a:schemeClr val="bg1">
                      <a:lumMod val="7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  <a:cs typeface="阿里巴巴普惠体 3.0 105 Heavy" panose="00020600040101010101" pitchFamily="18" charset="-122"/>
                </a:rPr>
                <a:t>THANKS</a:t>
              </a:r>
              <a:endParaRPr lang="zh-CN" altLang="en-US" sz="6600" b="1" dirty="0">
                <a:solidFill>
                  <a:schemeClr val="bg1">
                    <a:lumMod val="7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  <a:cs typeface="阿里巴巴普惠体 3.0 105 Heavy" panose="00020600040101010101" pitchFamily="18" charset="-122"/>
              </a:endParaRPr>
            </a:p>
          </p:txBody>
        </p:sp>
        <p:sp>
          <p:nvSpPr>
            <p:cNvPr id="4" name="标题 1"/>
            <p:cNvSpPr>
              <a:spLocks noGrp="1"/>
            </p:cNvSpPr>
            <p:nvPr>
              <p:custDataLst>
                <p:tags r:id="rId2"/>
              </p:custDataLst>
            </p:nvPr>
          </p:nvSpPr>
          <p:spPr>
            <a:xfrm>
              <a:off x="2008" y="3433"/>
              <a:ext cx="15548" cy="28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CN" altLang="en-US" sz="8000" b="1" dirty="0">
                  <a:solidFill>
                    <a:srgbClr val="4176E5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  <a:cs typeface="阿里巴巴普惠体 3.0 105 Heavy" panose="00020600040101010101" pitchFamily="18" charset="-122"/>
                </a:rPr>
                <a:t>感谢聆听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2847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C2CC7B-9762-4F20-361D-301D9DEEA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前宣素材收集要求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32EE59D-3636-E9BC-5BA2-939621A017D7}"/>
              </a:ext>
            </a:extLst>
          </p:cNvPr>
          <p:cNvSpPr txBox="1">
            <a:spLocks/>
          </p:cNvSpPr>
          <p:nvPr/>
        </p:nvSpPr>
        <p:spPr>
          <a:xfrm>
            <a:off x="838199" y="2099342"/>
            <a:ext cx="10561195" cy="29351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b="1" dirty="0">
                <a:latin typeface="+mn-ea"/>
              </a:rPr>
              <a:t>请各区域梳理</a:t>
            </a:r>
            <a:r>
              <a:rPr lang="en-US" altLang="zh-CN" sz="2000" b="1" dirty="0">
                <a:latin typeface="+mn-ea"/>
              </a:rPr>
              <a:t>2000-2022</a:t>
            </a:r>
            <a:r>
              <a:rPr lang="zh-CN" altLang="en-US" sz="2000" b="1" dirty="0">
                <a:latin typeface="+mn-ea"/>
              </a:rPr>
              <a:t>年暑期金粉嘉年华活动的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视频、照片</a:t>
            </a:r>
            <a:r>
              <a:rPr lang="zh-CN" altLang="en-US" sz="2000" b="1" dirty="0">
                <a:latin typeface="+mn-ea"/>
              </a:rPr>
              <a:t>优质原始素材，</a:t>
            </a:r>
            <a:endParaRPr lang="en-US" altLang="zh-CN" sz="2000" b="1" dirty="0">
              <a:latin typeface="+mn-e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b="1" dirty="0">
                <a:latin typeface="+mn-ea"/>
              </a:rPr>
              <a:t>于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2024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年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月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14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日周五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16:00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前</a:t>
            </a:r>
            <a:r>
              <a:rPr lang="zh-CN" altLang="en-US" sz="2000" b="1" dirty="0">
                <a:latin typeface="+mn-ea"/>
              </a:rPr>
              <a:t>通过企业微信回传至市场企划部胡蝶处。</a:t>
            </a:r>
            <a:endParaRPr lang="en-US" altLang="zh-CN" sz="2000" b="1" dirty="0">
              <a:latin typeface="+mn-e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000" b="1" dirty="0">
              <a:latin typeface="+mn-e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b="1" dirty="0">
                <a:latin typeface="+mn-ea"/>
              </a:rPr>
              <a:t>素材要求：</a:t>
            </a:r>
            <a:r>
              <a:rPr lang="zh-CN" altLang="en-US" sz="2000" dirty="0">
                <a:latin typeface="+mn-ea"/>
              </a:rPr>
              <a:t>视频、图片需高清横版内容，画面稳定、清晰度较高。</a:t>
            </a:r>
            <a:endParaRPr lang="en-US" altLang="zh-CN" sz="2000" dirty="0">
              <a:latin typeface="+mn-e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+mn-ea"/>
              </a:rPr>
              <a:t>推荐以区域重点城市、标杆项目为主进行收集，同时需标注好项目、对应年份。</a:t>
            </a:r>
            <a:endParaRPr lang="en-US" altLang="zh-CN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556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7">
            <a:extLst>
              <a:ext uri="{FF2B5EF4-FFF2-40B4-BE49-F238E27FC236}">
                <a16:creationId xmlns:a16="http://schemas.microsoft.com/office/drawing/2014/main" id="{6D3A8D4B-3DA6-0A2C-F1C5-BB8CBC41F9A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05255" y="721321"/>
            <a:ext cx="10691309" cy="1481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700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万金粉 无论年纪 彼此欢聚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阿里巴巴普惠体 3.0 105 Heavy" panose="00020600040101010101" pitchFamily="18" charset="-122"/>
              <a:ea typeface="阿里巴巴普惠体 3.0 105 Heavy" panose="00020600040101010101" pitchFamily="18" charset="-122"/>
              <a:cs typeface="阿里巴巴普惠体 3.0 105 Heavy" panose="00020600040101010101" pitchFamily="18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dirty="0"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造就充满快乐、梦幻、纯真的夏日乌托邦</a:t>
            </a:r>
            <a:endParaRPr lang="en-US" altLang="zh-CN" sz="3200" dirty="0">
              <a:latin typeface="阿里巴巴普惠体 3.0 105 Heavy" panose="00020600040101010101" pitchFamily="18" charset="-122"/>
              <a:ea typeface="阿里巴巴普惠体 3.0 105 Heavy" panose="00020600040101010101" pitchFamily="18" charset="-122"/>
              <a:cs typeface="阿里巴巴普惠体 3.0 105 Heavy" panose="00020600040101010101" pitchFamily="18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50D373B-B1D5-325B-557C-17B76D847949}"/>
              </a:ext>
            </a:extLst>
          </p:cNvPr>
          <p:cNvGrpSpPr/>
          <p:nvPr/>
        </p:nvGrpSpPr>
        <p:grpSpPr>
          <a:xfrm>
            <a:off x="749166" y="2323481"/>
            <a:ext cx="10693669" cy="3444676"/>
            <a:chOff x="771935" y="2323481"/>
            <a:chExt cx="10693669" cy="344467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9B88EE-FC8C-2A50-AC1E-CD5A3D90AE6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31177" y="4045819"/>
              <a:ext cx="2690949" cy="1722338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AC54874-7E9F-0279-D4CD-CBB6EF311F9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11" b="7211"/>
            <a:stretch/>
          </p:blipFill>
          <p:spPr>
            <a:xfrm>
              <a:off x="771935" y="2323481"/>
              <a:ext cx="2683963" cy="1722338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76DC799-BA1A-15FB-7885-BF7F5E140625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3" b="1903"/>
            <a:stretch/>
          </p:blipFill>
          <p:spPr>
            <a:xfrm>
              <a:off x="771935" y="4045819"/>
              <a:ext cx="2685718" cy="17223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C82E63D-C257-937F-F4E4-C6316819D3E3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8779280" y="2331543"/>
              <a:ext cx="2683964" cy="172233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E02B7AE-FEA8-8C04-1F63-9F2B7CD21046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4047" y="4045819"/>
              <a:ext cx="2686443" cy="172233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8D8B428-34D8-30BE-1AC5-BFF844CC9AB1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2" b="2642"/>
            <a:stretch/>
          </p:blipFill>
          <p:spPr>
            <a:xfrm>
              <a:off x="3444246" y="2323481"/>
              <a:ext cx="2683963" cy="1722338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8931A18-6F33-C2DA-FD79-6E26818D299C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6" b="1896"/>
            <a:stretch/>
          </p:blipFill>
          <p:spPr>
            <a:xfrm>
              <a:off x="8779886" y="4045819"/>
              <a:ext cx="2685718" cy="1722338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3E3CF98B-3E7E-596B-3C24-FB4798A44DB6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73679" y="2323481"/>
              <a:ext cx="2707689" cy="17223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1"/>
          <p:cNvSpPr txBox="1"/>
          <p:nvPr/>
        </p:nvSpPr>
        <p:spPr>
          <a:xfrm>
            <a:off x="823459" y="1052513"/>
            <a:ext cx="10355897" cy="411720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1"/>
          <a:lstStyle/>
          <a:p>
            <a:pPr algn="ctr">
              <a:lnSpc>
                <a:spcPct val="150000"/>
              </a:lnSpc>
              <a:spcAft>
                <a:spcPts val="1200"/>
              </a:spcAft>
              <a:buSzPct val="25000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3.0 55 Regular" panose="00020600040101010101" pitchFamily="18" charset="-122"/>
                <a:ea typeface="阿里巴巴普惠体 3.0 55 Regular" panose="00020600040101010101" pitchFamily="18" charset="-122"/>
                <a:cs typeface="阿里巴巴普惠体 3.0 55 Regular" panose="00020600040101010101" pitchFamily="18" charset="-122"/>
              </a:rPr>
              <a:t>#2024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3.0 55 Regular" panose="00020600040101010101" pitchFamily="18" charset="-122"/>
                <a:ea typeface="阿里巴巴普惠体 3.0 55 Regular" panose="00020600040101010101" pitchFamily="18" charset="-122"/>
                <a:cs typeface="阿里巴巴普惠体 3.0 55 Regular" panose="00020600040101010101" pitchFamily="18" charset="-122"/>
              </a:rPr>
              <a:t>金粉嘉年华传播主题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3.0 55 Regular" panose="00020600040101010101" pitchFamily="18" charset="-122"/>
                <a:ea typeface="阿里巴巴普惠体 3.0 55 Regular" panose="00020600040101010101" pitchFamily="18" charset="-122"/>
                <a:cs typeface="阿里巴巴普惠体 3.0 55 Regular" panose="00020600040101010101" pitchFamily="18" charset="-122"/>
              </a:rPr>
              <a:t>#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3.0 55 Regular" panose="00020600040101010101" pitchFamily="18" charset="-122"/>
              <a:ea typeface="阿里巴巴普惠体 3.0 55 Regular" panose="00020600040101010101" pitchFamily="18" charset="-122"/>
              <a:cs typeface="阿里巴巴普惠体 3.0 55 Regular" panose="00020600040101010101" pitchFamily="18" charset="-122"/>
            </a:endParaRPr>
          </a:p>
          <a:p>
            <a:pPr algn="ctr">
              <a:lnSpc>
                <a:spcPct val="150000"/>
              </a:lnSpc>
              <a:buSzPct val="25000"/>
            </a:pPr>
            <a:r>
              <a:rPr lang="zh-CN" altLang="en-US" sz="8800" b="1" dirty="0">
                <a:solidFill>
                  <a:srgbClr val="487BCC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  <a:cs typeface="阿里巴巴普惠体 3.0 105 Heavy" panose="00020600040101010101" pitchFamily="18" charset="-122"/>
              </a:rPr>
              <a:t>这个夏天 我们一起嗨</a:t>
            </a:r>
            <a:endParaRPr lang="en-US" altLang="zh-CN" sz="2000" b="1" dirty="0">
              <a:solidFill>
                <a:srgbClr val="487BCC"/>
              </a:solidFill>
              <a:latin typeface="阿里妈妈方圆体 VF SemiBold" pitchFamily="2" charset="-122"/>
              <a:ea typeface="阿里妈妈方圆体 VF SemiBold" pitchFamily="2" charset="-122"/>
              <a:cs typeface="阿里巴巴普惠体 3.0 55 Regular" panose="00020600040101010101" pitchFamily="18" charset="-122"/>
            </a:endParaRPr>
          </a:p>
          <a:p>
            <a:pPr algn="ctr">
              <a:lnSpc>
                <a:spcPct val="150000"/>
              </a:lnSpc>
              <a:buSzPct val="25000"/>
            </a:pPr>
            <a:endParaRPr lang="en-US" altLang="zh-CN" dirty="0">
              <a:latin typeface="阿里妈妈方圆体 VF SemiBold" pitchFamily="2" charset="-122"/>
              <a:ea typeface="阿里妈妈方圆体 VF SemiBold" pitchFamily="2" charset="-122"/>
              <a:cs typeface="阿里巴巴普惠体 3.0 55 Regular" panose="00020600040101010101" pitchFamily="18" charset="-122"/>
            </a:endParaRPr>
          </a:p>
          <a:p>
            <a:pPr algn="ctr">
              <a:lnSpc>
                <a:spcPct val="150000"/>
              </a:lnSpc>
              <a:buSzPct val="25000"/>
            </a:pPr>
            <a:endParaRPr lang="en-US" altLang="zh-CN" sz="1600" dirty="0">
              <a:latin typeface="阿里妈妈方圆体 VF SemiBold" pitchFamily="2" charset="-122"/>
              <a:ea typeface="阿里妈妈方圆体 VF SemiBold" pitchFamily="2" charset="-122"/>
              <a:cs typeface="阿里巴巴普惠体 3.0 55 Regular" panose="00020600040101010101" pitchFamily="18" charset="-122"/>
            </a:endParaRPr>
          </a:p>
          <a:p>
            <a:pPr algn="ctr">
              <a:lnSpc>
                <a:spcPct val="150000"/>
              </a:lnSpc>
              <a:buSzPct val="25000"/>
            </a:pPr>
            <a:r>
              <a:rPr 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3.0 55 Regular" panose="00020600040101010101" pitchFamily="18" charset="-122"/>
                <a:ea typeface="阿里巴巴普惠体 3.0 55 Regular" panose="00020600040101010101" pitchFamily="18" charset="-122"/>
                <a:cs typeface="阿里巴巴普惠体 3.0 55 Regular" panose="00020600040101010101" pitchFamily="18" charset="-122"/>
              </a:rPr>
              <a:t>金科大社区第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3.0 55 Regular" panose="00020600040101010101" pitchFamily="18" charset="-122"/>
                <a:ea typeface="阿里巴巴普惠体 3.0 55 Regular" panose="00020600040101010101" pitchFamily="18" charset="-122"/>
                <a:cs typeface="阿里巴巴普惠体 3.0 55 Regular" panose="00020600040101010101" pitchFamily="18" charset="-122"/>
              </a:rPr>
              <a:t>16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3.0 55 Regular" panose="00020600040101010101" pitchFamily="18" charset="-122"/>
                <a:ea typeface="阿里巴巴普惠体 3.0 55 Regular" panose="00020600040101010101" pitchFamily="18" charset="-122"/>
                <a:cs typeface="阿里巴巴普惠体 3.0 55 Regular" panose="00020600040101010101" pitchFamily="18" charset="-122"/>
              </a:rPr>
              <a:t>个《金粉的夏天》友爱启幕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783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5E4AD643-18B3-BD49-6BB5-48850B8992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6153" y="2142069"/>
            <a:ext cx="3002238" cy="375279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A80F9F4-9B35-DAF0-1E1A-D60E2D9BC9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4881" y="2142346"/>
            <a:ext cx="3002238" cy="375224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7DBA9FDF-DC11-89F7-009F-58025EA8764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4083" y="2142069"/>
            <a:ext cx="3001764" cy="3752798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187E64C8-D74D-1CF9-F806-73C090DC2B9A}"/>
              </a:ext>
            </a:extLst>
          </p:cNvPr>
          <p:cNvGrpSpPr/>
          <p:nvPr/>
        </p:nvGrpSpPr>
        <p:grpSpPr>
          <a:xfrm>
            <a:off x="1258007" y="1994145"/>
            <a:ext cx="2999766" cy="524439"/>
            <a:chOff x="748" y="1972"/>
            <a:chExt cx="7948" cy="925"/>
          </a:xfrm>
        </p:grpSpPr>
        <p:sp>
          <p:nvSpPr>
            <p:cNvPr id="4" name="圆角矩形 7">
              <a:extLst>
                <a:ext uri="{FF2B5EF4-FFF2-40B4-BE49-F238E27FC236}">
                  <a16:creationId xmlns:a16="http://schemas.microsoft.com/office/drawing/2014/main" id="{BF005022-F2F2-A397-12A4-F777B39F7D9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48" y="1972"/>
              <a:ext cx="7948" cy="925"/>
            </a:xfrm>
            <a:prstGeom prst="roundRect">
              <a:avLst>
                <a:gd name="adj" fmla="val 7940"/>
              </a:avLst>
            </a:prstGeom>
            <a:solidFill>
              <a:srgbClr val="487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dirty="0">
                <a:highlight>
                  <a:srgbClr val="487BCC"/>
                </a:highlight>
                <a:latin typeface="阿里巴巴普惠体 3.0 65 Medium" panose="00020600040101010101" pitchFamily="18" charset="-122"/>
                <a:ea typeface="阿里巴巴普惠体 3.0 65 Medium" panose="00020600040101010101" pitchFamily="18" charset="-122"/>
                <a:cs typeface="阿里巴巴普惠体 3.0 65 Medium" panose="00020600040101010101" pitchFamily="18" charset="-122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B79246F-D3FA-A8F3-AD77-7EDB73EB54F5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1820" y="2098"/>
              <a:ext cx="5723" cy="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阿里巴巴普惠体 3.0 65 Medium" panose="00020600040101010101" pitchFamily="18" charset="-122"/>
                  <a:ea typeface="阿里巴巴普惠体 3.0 65 Medium" panose="00020600040101010101" pitchFamily="18" charset="-122"/>
                  <a:cs typeface="阿里巴巴普惠体 3.0 65 Medium" panose="00020600040101010101" pitchFamily="18" charset="-122"/>
                </a:rPr>
                <a:t>#</a:t>
              </a:r>
              <a:r>
                <a:rPr lang="zh-CN" altLang="en-US" sz="2100" dirty="0">
                  <a:solidFill>
                    <a:schemeClr val="bg1"/>
                  </a:solidFill>
                  <a:latin typeface="阿里巴巴普惠体 3.0 65 Medium" panose="00020600040101010101" pitchFamily="18" charset="-122"/>
                  <a:ea typeface="阿里巴巴普惠体 3.0 65 Medium" panose="00020600040101010101" pitchFamily="18" charset="-122"/>
                  <a:cs typeface="阿里巴巴普惠体 3.0 65 Medium" panose="00020600040101010101" pitchFamily="18" charset="-122"/>
                </a:rPr>
                <a:t>星空奇妙夜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CEA89AB-8771-E5D3-22F5-098EFC088927}"/>
              </a:ext>
            </a:extLst>
          </p:cNvPr>
          <p:cNvGrpSpPr/>
          <p:nvPr/>
        </p:nvGrpSpPr>
        <p:grpSpPr>
          <a:xfrm>
            <a:off x="4596117" y="1994145"/>
            <a:ext cx="2999766" cy="524439"/>
            <a:chOff x="748" y="1972"/>
            <a:chExt cx="7948" cy="925"/>
          </a:xfrm>
          <a:solidFill>
            <a:srgbClr val="487BCC"/>
          </a:solidFill>
        </p:grpSpPr>
        <p:sp>
          <p:nvSpPr>
            <p:cNvPr id="17" name="圆角矩形 7">
              <a:extLst>
                <a:ext uri="{FF2B5EF4-FFF2-40B4-BE49-F238E27FC236}">
                  <a16:creationId xmlns:a16="http://schemas.microsoft.com/office/drawing/2014/main" id="{B11D91DD-A5E5-BA35-9467-BF4C90F822F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48" y="1972"/>
              <a:ext cx="7948" cy="925"/>
            </a:xfrm>
            <a:prstGeom prst="roundRect">
              <a:avLst>
                <a:gd name="adj" fmla="val 79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阿里巴巴普惠体 3.0 65 Medium" panose="00020600040101010101" pitchFamily="18" charset="-122"/>
                <a:ea typeface="阿里巴巴普惠体 3.0 65 Medium" panose="00020600040101010101" pitchFamily="18" charset="-122"/>
                <a:cs typeface="阿里巴巴普惠体 3.0 65 Medium" panose="00020600040101010101" pitchFamily="18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5A3B30A-C793-D0A8-77B9-A50C18FF518E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820" y="2098"/>
              <a:ext cx="5723" cy="7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阿里巴巴普惠体 3.0 65 Medium" panose="00020600040101010101" pitchFamily="18" charset="-122"/>
                  <a:ea typeface="阿里巴巴普惠体 3.0 65 Medium" panose="00020600040101010101" pitchFamily="18" charset="-122"/>
                  <a:cs typeface="阿里巴巴普惠体 3.0 65 Medium" panose="00020600040101010101" pitchFamily="18" charset="-122"/>
                </a:rPr>
                <a:t>#</a:t>
              </a:r>
              <a:r>
                <a:rPr lang="zh-CN" altLang="en-US" sz="2100" dirty="0">
                  <a:solidFill>
                    <a:schemeClr val="bg1"/>
                  </a:solidFill>
                  <a:latin typeface="阿里巴巴普惠体 3.0 65 Medium" panose="00020600040101010101" pitchFamily="18" charset="-122"/>
                  <a:ea typeface="阿里巴巴普惠体 3.0 65 Medium" panose="00020600040101010101" pitchFamily="18" charset="-122"/>
                  <a:cs typeface="阿里巴巴普惠体 3.0 65 Medium" panose="00020600040101010101" pitchFamily="18" charset="-122"/>
                </a:rPr>
                <a:t>超新星计划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6FC19F4-81CD-2A32-D4A8-9CD73D85F7FB}"/>
              </a:ext>
            </a:extLst>
          </p:cNvPr>
          <p:cNvGrpSpPr/>
          <p:nvPr/>
        </p:nvGrpSpPr>
        <p:grpSpPr>
          <a:xfrm>
            <a:off x="7933846" y="1994145"/>
            <a:ext cx="2999766" cy="524439"/>
            <a:chOff x="748" y="1972"/>
            <a:chExt cx="7948" cy="925"/>
          </a:xfrm>
          <a:solidFill>
            <a:srgbClr val="487BCC"/>
          </a:solidFill>
        </p:grpSpPr>
        <p:sp>
          <p:nvSpPr>
            <p:cNvPr id="21" name="圆角矩形 7">
              <a:extLst>
                <a:ext uri="{FF2B5EF4-FFF2-40B4-BE49-F238E27FC236}">
                  <a16:creationId xmlns:a16="http://schemas.microsoft.com/office/drawing/2014/main" id="{5BF5BF39-813B-7FB1-9D9D-C86310E1BBA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48" y="1972"/>
              <a:ext cx="7948" cy="925"/>
            </a:xfrm>
            <a:prstGeom prst="roundRect">
              <a:avLst>
                <a:gd name="adj" fmla="val 79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latin typeface="阿里巴巴普惠体 3.0 65 Medium" panose="00020600040101010101" pitchFamily="18" charset="-122"/>
                <a:ea typeface="阿里巴巴普惠体 3.0 65 Medium" panose="00020600040101010101" pitchFamily="18" charset="-122"/>
                <a:cs typeface="阿里巴巴普惠体 3.0 65 Medium" panose="00020600040101010101" pitchFamily="18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5B86C72-1276-1730-B491-5EF9B8A8C300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820" y="2098"/>
              <a:ext cx="5723" cy="7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阿里巴巴普惠体 3.0 65 Medium" panose="00020600040101010101" pitchFamily="18" charset="-122"/>
                  <a:ea typeface="阿里巴巴普惠体 3.0 65 Medium" panose="00020600040101010101" pitchFamily="18" charset="-122"/>
                  <a:cs typeface="阿里巴巴普惠体 3.0 65 Medium" panose="00020600040101010101" pitchFamily="18" charset="-122"/>
                </a:rPr>
                <a:t>#</a:t>
              </a:r>
              <a:r>
                <a:rPr lang="zh-CN" altLang="en-US" sz="2100" dirty="0">
                  <a:solidFill>
                    <a:schemeClr val="bg1"/>
                  </a:solidFill>
                  <a:latin typeface="阿里巴巴普惠体 3.0 65 Medium" panose="00020600040101010101" pitchFamily="18" charset="-122"/>
                  <a:ea typeface="阿里巴巴普惠体 3.0 65 Medium" panose="00020600040101010101" pitchFamily="18" charset="-122"/>
                  <a:cs typeface="阿里巴巴普惠体 3.0 65 Medium" panose="00020600040101010101" pitchFamily="18" charset="-122"/>
                </a:rPr>
                <a:t>夏乐大作战</a:t>
              </a:r>
            </a:p>
          </p:txBody>
        </p:sp>
      </p:grpSp>
      <p:sp>
        <p:nvSpPr>
          <p:cNvPr id="29" name="标题 7">
            <a:extLst>
              <a:ext uri="{FF2B5EF4-FFF2-40B4-BE49-F238E27FC236}">
                <a16:creationId xmlns:a16="http://schemas.microsoft.com/office/drawing/2014/main" id="{8CE1D21D-4D76-918A-3E15-2D9B320A2DD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14697" y="877408"/>
            <a:ext cx="9860280" cy="887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三大主题互动，打卡夏日消暑 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&amp; 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成长共悦计划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阿里巴巴普惠体 3.0 105 Heavy" panose="00020600040101010101" pitchFamily="18" charset="-122"/>
              <a:ea typeface="阿里巴巴普惠体 3.0 105 Heavy" panose="00020600040101010101" pitchFamily="18" charset="-122"/>
              <a:cs typeface="阿里巴巴普惠体 3.0 105 Heavy" panose="00020600040101010101" pitchFamily="18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966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7">
            <a:extLst>
              <a:ext uri="{FF2B5EF4-FFF2-40B4-BE49-F238E27FC236}">
                <a16:creationId xmlns:a16="http://schemas.microsoft.com/office/drawing/2014/main" id="{90F37382-F72D-256A-DD82-E9B729EC9C59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12773" y="486154"/>
            <a:ext cx="10904562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chemeClr val="bg1"/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活动物料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（以最终定稿同步内容为准）</a:t>
            </a:r>
            <a:endParaRPr lang="zh-CN" sz="1400" dirty="0">
              <a:solidFill>
                <a:schemeClr val="bg1">
                  <a:lumMod val="75000"/>
                </a:schemeClr>
              </a:solidFill>
              <a:latin typeface="阿里巴巴普惠体 3.0 105 Heavy" panose="00020600040101010101" pitchFamily="18" charset="-122"/>
              <a:ea typeface="阿里巴巴普惠体 3.0 105 Heavy" panose="00020600040101010101" pitchFamily="18" charset="-122"/>
              <a:cs typeface="阿里巴巴普惠体 3.0 105 Heavy" panose="00020600040101010101" pitchFamily="18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650567-D458-5F4E-4243-D112FED48E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816" y="4910099"/>
            <a:ext cx="940472" cy="938251"/>
          </a:xfrm>
          <a:prstGeom prst="ellipse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896341F-2835-E79D-FC39-998797C372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972" y="1522413"/>
            <a:ext cx="1349119" cy="303507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826486C-1904-B7B9-AACF-C77AACD46C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8" y="4976333"/>
            <a:ext cx="8028684" cy="6876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288E846-A9F9-FA10-701D-78F14476E0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510" y="1522414"/>
            <a:ext cx="1349119" cy="303507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97EA4D0-0A6B-FA8F-44F8-20A1A63EB1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09" y="1522414"/>
            <a:ext cx="1887485" cy="298192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922EA1D-3B62-BE56-6241-3C09FA3618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030" y="4910099"/>
            <a:ext cx="1240742" cy="88172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5196B63-757D-D2A2-DF17-74B07A4134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9" y="1522413"/>
            <a:ext cx="4967634" cy="298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0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1D677EA-6191-8092-2961-08BAB5824C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" y="0"/>
            <a:ext cx="1219114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59510" y="1416050"/>
            <a:ext cx="9708515" cy="2746375"/>
            <a:chOff x="2008" y="1990"/>
            <a:chExt cx="15548" cy="4325"/>
          </a:xfrm>
        </p:grpSpPr>
        <p:sp>
          <p:nvSpPr>
            <p:cNvPr id="3" name="标题 1"/>
            <p:cNvSpPr>
              <a:spLocks noGrp="1"/>
            </p:cNvSpPr>
            <p:nvPr>
              <p:custDataLst>
                <p:tags r:id="rId1"/>
              </p:custDataLst>
            </p:nvPr>
          </p:nvSpPr>
          <p:spPr>
            <a:xfrm>
              <a:off x="7679" y="1990"/>
              <a:ext cx="4206" cy="144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CN" altLang="en-US" sz="3600" b="1" dirty="0">
                  <a:solidFill>
                    <a:schemeClr val="bg1">
                      <a:lumMod val="7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  <a:cs typeface="阿里巴巴普惠体 3.0 105 Heavy" panose="00020600040101010101" pitchFamily="18" charset="-122"/>
                </a:rPr>
                <a:t>PART </a:t>
              </a:r>
              <a:r>
                <a:rPr lang="en-US" altLang="zh-CN" sz="3600" b="1" dirty="0">
                  <a:solidFill>
                    <a:schemeClr val="bg1">
                      <a:lumMod val="7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  <a:cs typeface="阿里巴巴普惠体 3.0 105 Heavy" panose="00020600040101010101" pitchFamily="18" charset="-122"/>
                </a:rPr>
                <a:t>01</a:t>
              </a:r>
              <a:endParaRPr lang="zh-CN" altLang="en-US" sz="3600" b="1" dirty="0">
                <a:solidFill>
                  <a:schemeClr val="bg1">
                    <a:lumMod val="7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  <a:cs typeface="阿里巴巴普惠体 3.0 105 Heavy" panose="00020600040101010101" pitchFamily="18" charset="-122"/>
              </a:endParaRPr>
            </a:p>
          </p:txBody>
        </p:sp>
        <p:sp>
          <p:nvSpPr>
            <p:cNvPr id="4" name="标题 1"/>
            <p:cNvSpPr>
              <a:spLocks noGrp="1"/>
            </p:cNvSpPr>
            <p:nvPr>
              <p:custDataLst>
                <p:tags r:id="rId2"/>
              </p:custDataLst>
            </p:nvPr>
          </p:nvSpPr>
          <p:spPr>
            <a:xfrm>
              <a:off x="2008" y="3433"/>
              <a:ext cx="15548" cy="28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CN" altLang="en-US" sz="8000" b="1" dirty="0">
                  <a:solidFill>
                    <a:srgbClr val="4176E5"/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  <a:cs typeface="阿里巴巴普惠体 3.0 105 Heavy" panose="00020600040101010101" pitchFamily="18" charset="-122"/>
                </a:rPr>
                <a:t>活动内容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id="{D335BEFD-292D-A56F-7515-C65B2F10465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7617" y="4060030"/>
            <a:ext cx="2498091" cy="16103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74501F4-E222-B719-799B-06681D1186B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" b="2131"/>
          <a:stretch/>
        </p:blipFill>
        <p:spPr>
          <a:xfrm>
            <a:off x="666511" y="2384786"/>
            <a:ext cx="2509466" cy="1610360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AD95FC71-BDDB-7352-5154-00E059D7FCCA}"/>
              </a:ext>
            </a:extLst>
          </p:cNvPr>
          <p:cNvGrpSpPr/>
          <p:nvPr/>
        </p:nvGrpSpPr>
        <p:grpSpPr>
          <a:xfrm>
            <a:off x="666511" y="1673126"/>
            <a:ext cx="5046980" cy="577994"/>
            <a:chOff x="748" y="1972"/>
            <a:chExt cx="7948" cy="925"/>
          </a:xfrm>
          <a:solidFill>
            <a:srgbClr val="487BCC"/>
          </a:solidFill>
        </p:grpSpPr>
        <p:sp>
          <p:nvSpPr>
            <p:cNvPr id="38" name="圆角矩形 7">
              <a:extLst>
                <a:ext uri="{FF2B5EF4-FFF2-40B4-BE49-F238E27FC236}">
                  <a16:creationId xmlns:a16="http://schemas.microsoft.com/office/drawing/2014/main" id="{1D7260BE-4959-DD9C-763A-4C03F9E36AD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48" y="1972"/>
              <a:ext cx="7948" cy="925"/>
            </a:xfrm>
            <a:prstGeom prst="roundRect">
              <a:avLst>
                <a:gd name="adj" fmla="val 79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粗雅宋_GBK" panose="02000000000000000000" charset="-122"/>
                <a:ea typeface="方正粗雅宋_GBK" panose="02000000000000000000" charset="-122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B2124DD1-1B87-B00E-F216-D28636874F84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1820" y="2098"/>
              <a:ext cx="5723" cy="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bg1"/>
                  </a:solidFill>
                  <a:latin typeface="阿里巴巴普惠体 3.0 65 Medium" panose="00020600040101010101" pitchFamily="18" charset="-122"/>
                  <a:ea typeface="阿里巴巴普惠体 3.0 65 Medium" panose="00020600040101010101" pitchFamily="18" charset="-122"/>
                  <a:cs typeface="阿里巴巴普惠体 3.0 65 Medium" panose="00020600040101010101" pitchFamily="18" charset="-122"/>
                </a:rPr>
                <a:t>星空音乐会</a:t>
              </a:r>
            </a:p>
          </p:txBody>
        </p:sp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BE150CAC-1900-8575-3E62-79473B1F87F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" b="2144"/>
          <a:stretch/>
        </p:blipFill>
        <p:spPr>
          <a:xfrm>
            <a:off x="666511" y="4060030"/>
            <a:ext cx="2511106" cy="161036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C2DB3146-738F-34AD-1CD3-3DC9C100D2D3}"/>
              </a:ext>
            </a:extLst>
          </p:cNvPr>
          <p:cNvGrpSpPr/>
          <p:nvPr/>
        </p:nvGrpSpPr>
        <p:grpSpPr>
          <a:xfrm>
            <a:off x="6199171" y="1945912"/>
            <a:ext cx="5326318" cy="2234513"/>
            <a:chOff x="748" y="9952"/>
            <a:chExt cx="8013" cy="2552"/>
          </a:xfrm>
        </p:grpSpPr>
        <p:sp>
          <p:nvSpPr>
            <p:cNvPr id="32" name="圆角矩形 16">
              <a:extLst>
                <a:ext uri="{FF2B5EF4-FFF2-40B4-BE49-F238E27FC236}">
                  <a16:creationId xmlns:a16="http://schemas.microsoft.com/office/drawing/2014/main" id="{A6A0D335-5BBB-9D75-D903-763F39C8131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48" y="9952"/>
              <a:ext cx="8013" cy="2552"/>
            </a:xfrm>
            <a:prstGeom prst="roundRect">
              <a:avLst>
                <a:gd name="adj" fmla="val 354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C81580D3-DEAB-DED7-0428-CC2102430C43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999" y="10189"/>
              <a:ext cx="7429" cy="231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>
              <a:defPPr>
                <a:defRPr lang="zh-CN"/>
              </a:defPPr>
              <a:lvl1pPr algn="just">
                <a:defRPr sz="1600">
                  <a:latin typeface="汉仪旗黑-55S" panose="00020600040101010101" pitchFamily="18" charset="-122"/>
                  <a:ea typeface="汉仪旗黑-55S" panose="00020600040101010101" pitchFamily="18" charset="-122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  <a:sym typeface="+mn-ea"/>
                </a:rPr>
                <a:t>组织业主在小区内的广场或草坪进行一场中小型音乐演出。建议整体表演形式以唱歌为主，推荐业主独唱、亲子家庭演唱、儿童合唱、乐器演奏加演唱、乐器独奏、乐器合奏等表演形式。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3.0 55 Regular" panose="00020600040101010101" pitchFamily="18" charset="-122"/>
                <a:ea typeface="阿里巴巴普惠体 3.0 55 Regular" panose="00020600040101010101" pitchFamily="18" charset="-122"/>
                <a:cs typeface="阿里巴巴普惠体 3.0 55 Regular" panose="00020600040101010101" pitchFamily="18" charset="-122"/>
                <a:sym typeface="+mn-ea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  <a:sym typeface="+mn-ea"/>
                </a:rPr>
                <a:t>参与演出的业主尽量覆盖老中青幼各个年龄段人群。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C1283993-7CE9-562D-4291-29722882B15D}"/>
              </a:ext>
            </a:extLst>
          </p:cNvPr>
          <p:cNvGrpSpPr/>
          <p:nvPr/>
        </p:nvGrpSpPr>
        <p:grpSpPr>
          <a:xfrm>
            <a:off x="6445791" y="1674849"/>
            <a:ext cx="1517202" cy="426244"/>
            <a:chOff x="748" y="1972"/>
            <a:chExt cx="7948" cy="925"/>
          </a:xfrm>
          <a:solidFill>
            <a:srgbClr val="91C6E6"/>
          </a:solidFill>
        </p:grpSpPr>
        <p:sp>
          <p:nvSpPr>
            <p:cNvPr id="45" name="圆角矩形 7">
              <a:extLst>
                <a:ext uri="{FF2B5EF4-FFF2-40B4-BE49-F238E27FC236}">
                  <a16:creationId xmlns:a16="http://schemas.microsoft.com/office/drawing/2014/main" id="{1FA6519E-1F73-39D8-A085-9FE2DCF2741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48" y="1972"/>
              <a:ext cx="7948" cy="925"/>
            </a:xfrm>
            <a:prstGeom prst="roundRect">
              <a:avLst>
                <a:gd name="adj" fmla="val 79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粗雅宋_GBK" panose="02000000000000000000" charset="-122"/>
                <a:ea typeface="方正粗雅宋_GBK" panose="02000000000000000000" charset="-122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BAA42A42-D4C1-68F3-81AB-387409651F28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1820" y="2081"/>
              <a:ext cx="5723" cy="59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阿里巴巴普惠体 3.0 65 Medium" panose="00020600040101010101" pitchFamily="18" charset="-122"/>
                  <a:ea typeface="阿里巴巴普惠体 3.0 65 Medium" panose="00020600040101010101" pitchFamily="18" charset="-122"/>
                  <a:cs typeface="阿里巴巴普惠体 3.0 65 Medium" panose="00020600040101010101" pitchFamily="18" charset="-122"/>
                </a:rPr>
                <a:t>活动内容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8574E2CF-7035-AFA0-36AE-6FE3AC501349}"/>
              </a:ext>
            </a:extLst>
          </p:cNvPr>
          <p:cNvGrpSpPr/>
          <p:nvPr/>
        </p:nvGrpSpPr>
        <p:grpSpPr>
          <a:xfrm>
            <a:off x="6199171" y="4408016"/>
            <a:ext cx="5326318" cy="1299834"/>
            <a:chOff x="6235908" y="1961420"/>
            <a:chExt cx="5326318" cy="1299834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CEEF2C51-B1C8-9006-3798-707C37CD52B6}"/>
                </a:ext>
              </a:extLst>
            </p:cNvPr>
            <p:cNvGrpSpPr/>
            <p:nvPr/>
          </p:nvGrpSpPr>
          <p:grpSpPr>
            <a:xfrm>
              <a:off x="6235908" y="2207154"/>
              <a:ext cx="5326318" cy="1054100"/>
              <a:chOff x="748" y="9952"/>
              <a:chExt cx="8013" cy="1660"/>
            </a:xfrm>
          </p:grpSpPr>
          <p:sp>
            <p:nvSpPr>
              <p:cNvPr id="52" name="圆角矩形 16">
                <a:extLst>
                  <a:ext uri="{FF2B5EF4-FFF2-40B4-BE49-F238E27FC236}">
                    <a16:creationId xmlns:a16="http://schemas.microsoft.com/office/drawing/2014/main" id="{687826D8-3A9D-EC0D-6EB7-4FF988318C84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748" y="9952"/>
                <a:ext cx="8013" cy="1660"/>
              </a:xfrm>
              <a:prstGeom prst="roundRect">
                <a:avLst>
                  <a:gd name="adj" fmla="val 354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9519350D-0648-9847-45F1-840EC166A926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999" y="10360"/>
                <a:ext cx="7429" cy="1052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>
                <a:defPPr>
                  <a:defRPr lang="zh-CN"/>
                </a:defPPr>
                <a:lvl1pPr algn="just">
                  <a:defRPr sz="1600">
                    <a:latin typeface="汉仪旗黑-55S" panose="00020600040101010101" pitchFamily="18" charset="-122"/>
                    <a:ea typeface="汉仪旗黑-55S" panose="00020600040101010101" pitchFamily="18" charset="-122"/>
                  </a:defRPr>
                </a:lvl1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  <a:sym typeface="+mn-ea"/>
                  </a:rPr>
                  <a:t>一、二级区域公司至少落地</a:t>
                </a: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  <a:sym typeface="+mn-ea"/>
                  </a:rPr>
                  <a:t>1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  <a:sym typeface="+mn-ea"/>
                  </a:rPr>
                  <a:t>场重点包装的音乐会活动</a:t>
                </a:r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DAFC0D9A-AED4-70CA-BEF5-60A4070F9664}"/>
                </a:ext>
              </a:extLst>
            </p:cNvPr>
            <p:cNvGrpSpPr/>
            <p:nvPr/>
          </p:nvGrpSpPr>
          <p:grpSpPr>
            <a:xfrm>
              <a:off x="6482528" y="1961420"/>
              <a:ext cx="1517202" cy="400912"/>
              <a:chOff x="748" y="2061"/>
              <a:chExt cx="7948" cy="836"/>
            </a:xfrm>
          </p:grpSpPr>
          <p:sp>
            <p:nvSpPr>
              <p:cNvPr id="50" name="圆角矩形 7">
                <a:extLst>
                  <a:ext uri="{FF2B5EF4-FFF2-40B4-BE49-F238E27FC236}">
                    <a16:creationId xmlns:a16="http://schemas.microsoft.com/office/drawing/2014/main" id="{6E12E17C-95DC-8504-C958-DAAD8BE34264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748" y="2061"/>
                <a:ext cx="7948" cy="836"/>
              </a:xfrm>
              <a:prstGeom prst="roundRect">
                <a:avLst>
                  <a:gd name="adj" fmla="val 7940"/>
                </a:avLst>
              </a:prstGeom>
              <a:solidFill>
                <a:srgbClr val="91C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粗雅宋_GBK" panose="02000000000000000000" charset="-122"/>
                  <a:ea typeface="方正粗雅宋_GBK" panose="02000000000000000000" charset="-122"/>
                </a:endParaRP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A2B757FD-CC58-2D01-D112-CCD5CFCEE668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820" y="2098"/>
                <a:ext cx="5723" cy="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阿里巴巴普惠体 3.0 65 Medium" panose="00020600040101010101" pitchFamily="18" charset="-122"/>
                    <a:ea typeface="阿里巴巴普惠体 3.0 65 Medium" panose="00020600040101010101" pitchFamily="18" charset="-122"/>
                    <a:cs typeface="阿里巴巴普惠体 3.0 65 Medium" panose="00020600040101010101" pitchFamily="18" charset="-122"/>
                  </a:rPr>
                  <a:t>活动要求</a:t>
                </a:r>
              </a:p>
            </p:txBody>
          </p:sp>
        </p:grpSp>
      </p:grpSp>
      <p:sp>
        <p:nvSpPr>
          <p:cNvPr id="57" name="标题 7">
            <a:extLst>
              <a:ext uri="{FF2B5EF4-FFF2-40B4-BE49-F238E27FC236}">
                <a16:creationId xmlns:a16="http://schemas.microsoft.com/office/drawing/2014/main" id="{494C7C7E-9C2B-E752-A119-FAD5C540DAE4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12773" y="486154"/>
            <a:ext cx="10904562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主题活动</a:t>
            </a:r>
            <a:r>
              <a:rPr lang="en-US" altLang="zh-CN" sz="3200" dirty="0"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01. </a:t>
            </a:r>
            <a:r>
              <a:rPr lang="zh-CN" altLang="en-US" sz="3200" dirty="0">
                <a:solidFill>
                  <a:srgbClr val="3A55AF"/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星空奇妙夜</a:t>
            </a:r>
            <a:endParaRPr lang="zh-CN" sz="3200" dirty="0">
              <a:solidFill>
                <a:srgbClr val="3A55AF"/>
              </a:solidFill>
              <a:latin typeface="阿里巴巴普惠体 3.0 105 Heavy" panose="00020600040101010101" pitchFamily="18" charset="-122"/>
              <a:ea typeface="阿里巴巴普惠体 3.0 105 Heavy" panose="00020600040101010101" pitchFamily="18" charset="-122"/>
              <a:cs typeface="阿里巴巴普惠体 3.0 105 Heavy" panose="00020600040101010101" pitchFamily="18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2FDC0D98-DF75-D65E-5955-F74076A7697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977" y="2384786"/>
            <a:ext cx="2498091" cy="16103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7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12773" y="486154"/>
            <a:ext cx="10904562" cy="727075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主题活动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01. </a:t>
            </a:r>
            <a:r>
              <a:rPr lang="zh-CN" altLang="en-US" sz="3200" dirty="0">
                <a:solidFill>
                  <a:srgbClr val="3A55AF"/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星空奇妙夜</a:t>
            </a:r>
            <a:endParaRPr lang="zh-CN" altLang="zh-CN" sz="3200" dirty="0">
              <a:solidFill>
                <a:srgbClr val="3A55AF"/>
              </a:solidFill>
              <a:latin typeface="阿里巴巴普惠体 3.0 105 Heavy" panose="00020600040101010101" pitchFamily="18" charset="-122"/>
              <a:ea typeface="阿里巴巴普惠体 3.0 105 Heavy" panose="00020600040101010101" pitchFamily="18" charset="-122"/>
              <a:cs typeface="阿里巴巴普惠体 3.0 105 Heavy" panose="00020600040101010101" pitchFamily="18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77E7513-1E81-6A9C-A751-5E12B445ED07}"/>
              </a:ext>
            </a:extLst>
          </p:cNvPr>
          <p:cNvGrpSpPr/>
          <p:nvPr/>
        </p:nvGrpSpPr>
        <p:grpSpPr>
          <a:xfrm>
            <a:off x="675301" y="1678041"/>
            <a:ext cx="5046980" cy="4078959"/>
            <a:chOff x="504190" y="1505654"/>
            <a:chExt cx="5046980" cy="4078959"/>
          </a:xfrm>
        </p:grpSpPr>
        <p:grpSp>
          <p:nvGrpSpPr>
            <p:cNvPr id="10" name="组合 9"/>
            <p:cNvGrpSpPr/>
            <p:nvPr/>
          </p:nvGrpSpPr>
          <p:grpSpPr>
            <a:xfrm>
              <a:off x="504190" y="3964093"/>
              <a:ext cx="5046980" cy="1620520"/>
              <a:chOff x="748" y="9952"/>
              <a:chExt cx="8013" cy="2552"/>
            </a:xfrm>
          </p:grpSpPr>
          <p:sp>
            <p:nvSpPr>
              <p:cNvPr id="17" name="圆角矩形 16"/>
              <p:cNvSpPr/>
              <p:nvPr>
                <p:custDataLst>
                  <p:tags r:id="rId12"/>
                </p:custDataLst>
              </p:nvPr>
            </p:nvSpPr>
            <p:spPr>
              <a:xfrm>
                <a:off x="748" y="9952"/>
                <a:ext cx="8013" cy="2552"/>
              </a:xfrm>
              <a:prstGeom prst="roundRect">
                <a:avLst>
                  <a:gd name="adj" fmla="val 354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1" name="文本框 30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99" y="9976"/>
                <a:ext cx="7429" cy="2078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>
                <a:defPPr>
                  <a:defRPr lang="zh-CN"/>
                </a:defPPr>
                <a:lvl1pPr algn="just">
                  <a:defRPr sz="1600">
                    <a:latin typeface="汉仪旗黑-55S" panose="00020600040101010101" pitchFamily="18" charset="-122"/>
                    <a:ea typeface="汉仪旗黑-55S" panose="00020600040101010101" pitchFamily="18" charset="-122"/>
                  </a:defRPr>
                </a:lvl1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  <a:sym typeface="+mn-ea"/>
                  </a:rPr>
                  <a:t>七夕节点选择小区空地或草坪开展露天观影活动。结合园区景观做好活动场地规划和现场氛围包装。有条件的小区可邀请业主至电影院进行观影。</a:t>
                </a:r>
                <a:endPara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  <a:sym typeface="+mn-ea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28955" y="2217314"/>
              <a:ext cx="4996180" cy="1610360"/>
              <a:chOff x="600" y="3599"/>
              <a:chExt cx="7868" cy="2536"/>
            </a:xfrm>
          </p:grpSpPr>
          <p:pic>
            <p:nvPicPr>
              <p:cNvPr id="33" name="图片 32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00" y="3599"/>
                <a:ext cx="3919" cy="2536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2" name="图片 11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51" b="2151"/>
              <a:stretch/>
            </p:blipFill>
            <p:spPr>
              <a:xfrm>
                <a:off x="4495" y="3599"/>
                <a:ext cx="3973" cy="2536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5" name="组合 4"/>
            <p:cNvGrpSpPr/>
            <p:nvPr/>
          </p:nvGrpSpPr>
          <p:grpSpPr>
            <a:xfrm>
              <a:off x="504190" y="1505654"/>
              <a:ext cx="5046980" cy="577994"/>
              <a:chOff x="748" y="1972"/>
              <a:chExt cx="7948" cy="925"/>
            </a:xfrm>
          </p:grpSpPr>
          <p:sp>
            <p:nvSpPr>
              <p:cNvPr id="8" name="圆角矩形 7"/>
              <p:cNvSpPr/>
              <p:nvPr>
                <p:custDataLst>
                  <p:tags r:id="rId8"/>
                </p:custDataLst>
              </p:nvPr>
            </p:nvSpPr>
            <p:spPr>
              <a:xfrm>
                <a:off x="748" y="1972"/>
                <a:ext cx="7948" cy="925"/>
              </a:xfrm>
              <a:prstGeom prst="roundRect">
                <a:avLst>
                  <a:gd name="adj" fmla="val 7940"/>
                </a:avLst>
              </a:prstGeom>
              <a:solidFill>
                <a:srgbClr val="487B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粗雅宋_GBK" panose="02000000000000000000" charset="-122"/>
                  <a:ea typeface="方正粗雅宋_GBK" panose="02000000000000000000" charset="-122"/>
                </a:endParaRPr>
              </a:p>
            </p:txBody>
          </p:sp>
          <p:sp>
            <p:nvSpPr>
              <p:cNvPr id="11" name="文本框 10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820" y="2098"/>
                <a:ext cx="5723" cy="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阿里巴巴普惠体 3.0 65 Medium" panose="00020600040101010101" pitchFamily="18" charset="-122"/>
                    <a:ea typeface="阿里巴巴普惠体 3.0 65 Medium" panose="00020600040101010101" pitchFamily="18" charset="-122"/>
                    <a:cs typeface="阿里巴巴普惠体 3.0 65 Medium" panose="00020600040101010101" pitchFamily="18" charset="-122"/>
                  </a:rPr>
                  <a:t>星空电影节</a:t>
                </a:r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3C05EFE-8F61-50E3-F701-0B0C46F5915D}"/>
              </a:ext>
            </a:extLst>
          </p:cNvPr>
          <p:cNvGrpSpPr/>
          <p:nvPr/>
        </p:nvGrpSpPr>
        <p:grpSpPr>
          <a:xfrm>
            <a:off x="6469721" y="1678041"/>
            <a:ext cx="5046980" cy="4078959"/>
            <a:chOff x="504190" y="1505654"/>
            <a:chExt cx="5046980" cy="4078959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5871D113-4814-26FE-6591-A7FA9E9D15BF}"/>
                </a:ext>
              </a:extLst>
            </p:cNvPr>
            <p:cNvGrpSpPr/>
            <p:nvPr/>
          </p:nvGrpSpPr>
          <p:grpSpPr>
            <a:xfrm>
              <a:off x="504190" y="3964093"/>
              <a:ext cx="5046980" cy="1620520"/>
              <a:chOff x="748" y="9952"/>
              <a:chExt cx="8013" cy="2552"/>
            </a:xfrm>
          </p:grpSpPr>
          <p:sp>
            <p:nvSpPr>
              <p:cNvPr id="30" name="圆角矩形 16">
                <a:extLst>
                  <a:ext uri="{FF2B5EF4-FFF2-40B4-BE49-F238E27FC236}">
                    <a16:creationId xmlns:a16="http://schemas.microsoft.com/office/drawing/2014/main" id="{CD25875D-AF5D-C22B-FE60-31C130E90E6D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748" y="9952"/>
                <a:ext cx="8013" cy="2552"/>
              </a:xfrm>
              <a:prstGeom prst="roundRect">
                <a:avLst>
                  <a:gd name="adj" fmla="val 354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5D944F7F-4D25-EB0B-3DD4-115B0D7E600B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999" y="9976"/>
                <a:ext cx="7429" cy="2078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>
                <a:defPPr>
                  <a:defRPr lang="zh-CN"/>
                </a:defPPr>
                <a:lvl1pPr algn="just">
                  <a:defRPr sz="1600">
                    <a:latin typeface="汉仪旗黑-55S" panose="00020600040101010101" pitchFamily="18" charset="-122"/>
                    <a:ea typeface="汉仪旗黑-55S" panose="00020600040101010101" pitchFamily="18" charset="-122"/>
                  </a:defRPr>
                </a:lvl1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  <a:sym typeface="+mn-ea"/>
                  </a:rPr>
                  <a:t>有条件的区域，可以和外部单位开展合作，邀约部分业主前往专门的露营地参与户外露营，根据实际情况做好现场的氛围包装和策划宣传。</a:t>
                </a:r>
                <a:endPara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  <a:sym typeface="+mn-ea"/>
                </a:endParaRPr>
              </a:p>
              <a:p>
                <a:pPr algn="r">
                  <a:lnSpc>
                    <a:spcPct val="130000"/>
                  </a:lnSpc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  <a:sym typeface="+mn-ea"/>
                  </a:rPr>
                  <a:t>*</a:t>
                </a:r>
                <a:r>
                  <a:rPr lang="zh-CN" altLang="en-US" dirty="0">
                    <a:solidFill>
                      <a:schemeClr val="bg1">
                        <a:lumMod val="65000"/>
                      </a:schemeClr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  <a:sym typeface="+mn-ea"/>
                  </a:rPr>
                  <a:t>此活动为特别加分项</a:t>
                </a:r>
                <a:endParaRPr lang="en-US" altLang="zh-CN" dirty="0">
                  <a:solidFill>
                    <a:schemeClr val="bg1">
                      <a:lumMod val="65000"/>
                    </a:schemeClr>
                  </a:solidFill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  <a:sym typeface="+mn-ea"/>
                </a:endParaRP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ACC98FF1-272F-2358-9BFA-6E20B6A3C8D7}"/>
                </a:ext>
              </a:extLst>
            </p:cNvPr>
            <p:cNvGrpSpPr/>
            <p:nvPr/>
          </p:nvGrpSpPr>
          <p:grpSpPr>
            <a:xfrm>
              <a:off x="530225" y="2217314"/>
              <a:ext cx="4996180" cy="1610360"/>
              <a:chOff x="602" y="3599"/>
              <a:chExt cx="7868" cy="2536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769D6AB1-0B6A-151A-C8E8-332B90370F2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02" y="3599"/>
                <a:ext cx="3870" cy="2536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4F3FF69F-E053-E401-35BD-C3D8ACCB83E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80" b="7480"/>
              <a:stretch/>
            </p:blipFill>
            <p:spPr>
              <a:xfrm>
                <a:off x="4472" y="3599"/>
                <a:ext cx="3998" cy="2536"/>
              </a:xfrm>
              <a:prstGeom prst="rect">
                <a:avLst/>
              </a:prstGeom>
            </p:spPr>
          </p:pic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7857536B-6C30-5128-1E3F-14A5B1300909}"/>
                </a:ext>
              </a:extLst>
            </p:cNvPr>
            <p:cNvGrpSpPr/>
            <p:nvPr/>
          </p:nvGrpSpPr>
          <p:grpSpPr>
            <a:xfrm>
              <a:off x="504190" y="1505654"/>
              <a:ext cx="5046980" cy="577994"/>
              <a:chOff x="748" y="1972"/>
              <a:chExt cx="7948" cy="925"/>
            </a:xfrm>
          </p:grpSpPr>
          <p:sp>
            <p:nvSpPr>
              <p:cNvPr id="26" name="圆角矩形 7">
                <a:extLst>
                  <a:ext uri="{FF2B5EF4-FFF2-40B4-BE49-F238E27FC236}">
                    <a16:creationId xmlns:a16="http://schemas.microsoft.com/office/drawing/2014/main" id="{2F5BB7CF-7F98-017F-A927-D103FB600451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748" y="1972"/>
                <a:ext cx="7948" cy="925"/>
              </a:xfrm>
              <a:prstGeom prst="roundRect">
                <a:avLst>
                  <a:gd name="adj" fmla="val 7940"/>
                </a:avLst>
              </a:prstGeom>
              <a:solidFill>
                <a:srgbClr val="487B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粗雅宋_GBK" panose="02000000000000000000" charset="-122"/>
                  <a:ea typeface="方正粗雅宋_GBK" panose="02000000000000000000" charset="-122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A5B1973-AE31-341D-A75D-8AD467002A72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820" y="2098"/>
                <a:ext cx="5723" cy="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阿里巴巴普惠体 3.0 65 Medium" panose="00020600040101010101" pitchFamily="18" charset="-122"/>
                    <a:ea typeface="阿里巴巴普惠体 3.0 65 Medium" panose="00020600040101010101" pitchFamily="18" charset="-122"/>
                    <a:cs typeface="阿里巴巴普惠体 3.0 65 Medium" panose="00020600040101010101" pitchFamily="18" charset="-122"/>
                  </a:rPr>
                  <a:t>星空露营派</a:t>
                </a: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55BEDCC5-7343-F298-937A-F968DB1082CB}"/>
              </a:ext>
            </a:extLst>
          </p:cNvPr>
          <p:cNvGrpSpPr/>
          <p:nvPr/>
        </p:nvGrpSpPr>
        <p:grpSpPr>
          <a:xfrm>
            <a:off x="666511" y="1673126"/>
            <a:ext cx="5046980" cy="3997264"/>
            <a:chOff x="504190" y="1505654"/>
            <a:chExt cx="5046980" cy="3997264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AE832C9C-C082-6750-BCC5-221654CF8BA7}"/>
                </a:ext>
              </a:extLst>
            </p:cNvPr>
            <p:cNvGrpSpPr/>
            <p:nvPr/>
          </p:nvGrpSpPr>
          <p:grpSpPr>
            <a:xfrm>
              <a:off x="557530" y="2217314"/>
              <a:ext cx="4968875" cy="1610360"/>
              <a:chOff x="645" y="3599"/>
              <a:chExt cx="7825" cy="2536"/>
            </a:xfrm>
          </p:grpSpPr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D335BEFD-292D-A56F-7515-C65B2F10465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45" y="3599"/>
                <a:ext cx="3844" cy="2536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274501F4-E222-B719-799B-06681D1186B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51" b="2151"/>
              <a:stretch/>
            </p:blipFill>
            <p:spPr>
              <a:xfrm>
                <a:off x="4489" y="3599"/>
                <a:ext cx="3981" cy="2536"/>
              </a:xfrm>
              <a:prstGeom prst="rect">
                <a:avLst/>
              </a:prstGeom>
            </p:spPr>
          </p:pic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AD95FC71-BDDB-7352-5154-00E059D7FCCA}"/>
                </a:ext>
              </a:extLst>
            </p:cNvPr>
            <p:cNvGrpSpPr/>
            <p:nvPr/>
          </p:nvGrpSpPr>
          <p:grpSpPr>
            <a:xfrm>
              <a:off x="504190" y="1505654"/>
              <a:ext cx="5046980" cy="577994"/>
              <a:chOff x="748" y="1972"/>
              <a:chExt cx="7948" cy="925"/>
            </a:xfrm>
          </p:grpSpPr>
          <p:sp>
            <p:nvSpPr>
              <p:cNvPr id="38" name="圆角矩形 7">
                <a:extLst>
                  <a:ext uri="{FF2B5EF4-FFF2-40B4-BE49-F238E27FC236}">
                    <a16:creationId xmlns:a16="http://schemas.microsoft.com/office/drawing/2014/main" id="{1D7260BE-4959-DD9C-763A-4C03F9E36AD3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748" y="1972"/>
                <a:ext cx="7948" cy="925"/>
              </a:xfrm>
              <a:prstGeom prst="roundRect">
                <a:avLst>
                  <a:gd name="adj" fmla="val 7940"/>
                </a:avLst>
              </a:prstGeom>
              <a:solidFill>
                <a:srgbClr val="487B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粗雅宋_GBK" panose="02000000000000000000" charset="-122"/>
                  <a:ea typeface="方正粗雅宋_GBK" panose="02000000000000000000" charset="-122"/>
                </a:endParaRP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2124DD1-1B87-B00E-F216-D28636874F84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820" y="2098"/>
                <a:ext cx="5723" cy="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100" dirty="0">
                    <a:solidFill>
                      <a:schemeClr val="bg1"/>
                    </a:solidFill>
                    <a:latin typeface="阿里巴巴普惠体 3.0 65 Medium" panose="00020600040101010101" pitchFamily="18" charset="-122"/>
                    <a:ea typeface="阿里巴巴普惠体 3.0 65 Medium" panose="00020600040101010101" pitchFamily="18" charset="-122"/>
                    <a:cs typeface="阿里巴巴普惠体 3.0 65 Medium" panose="00020600040101010101" pitchFamily="18" charset="-122"/>
                  </a:rPr>
                  <a:t>小小金粉体验官</a:t>
                </a: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F34E2B7-2044-5F5F-A9FD-994A1CE018BB}"/>
                </a:ext>
              </a:extLst>
            </p:cNvPr>
            <p:cNvGrpSpPr/>
            <p:nvPr/>
          </p:nvGrpSpPr>
          <p:grpSpPr>
            <a:xfrm>
              <a:off x="561340" y="3892558"/>
              <a:ext cx="4965065" cy="1610360"/>
              <a:chOff x="651" y="3599"/>
              <a:chExt cx="7819" cy="2536"/>
            </a:xfrm>
          </p:grpSpPr>
          <p:pic>
            <p:nvPicPr>
              <p:cNvPr id="41" name="图片 40">
                <a:extLst>
                  <a:ext uri="{FF2B5EF4-FFF2-40B4-BE49-F238E27FC236}">
                    <a16:creationId xmlns:a16="http://schemas.microsoft.com/office/drawing/2014/main" id="{A3637953-C160-F4A6-7FAE-7AA7FC48457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1" y="3599"/>
                <a:ext cx="3844" cy="2536"/>
              </a:xfrm>
              <a:prstGeom prst="rect">
                <a:avLst/>
              </a:prstGeom>
            </p:spPr>
          </p:pic>
          <p:pic>
            <p:nvPicPr>
              <p:cNvPr id="42" name="图片 41">
                <a:extLst>
                  <a:ext uri="{FF2B5EF4-FFF2-40B4-BE49-F238E27FC236}">
                    <a16:creationId xmlns:a16="http://schemas.microsoft.com/office/drawing/2014/main" id="{BE150CAC-1900-8575-3E62-79473B1F87F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38" b="2138"/>
              <a:stretch/>
            </p:blipFill>
            <p:spPr>
              <a:xfrm>
                <a:off x="4495" y="3599"/>
                <a:ext cx="3975" cy="2536"/>
              </a:xfrm>
              <a:prstGeom prst="rect">
                <a:avLst/>
              </a:prstGeom>
            </p:spPr>
          </p:pic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2DB3146-738F-34AD-1CD3-3DC9C100D2D3}"/>
              </a:ext>
            </a:extLst>
          </p:cNvPr>
          <p:cNvGrpSpPr/>
          <p:nvPr/>
        </p:nvGrpSpPr>
        <p:grpSpPr>
          <a:xfrm>
            <a:off x="6199171" y="1945912"/>
            <a:ext cx="5326318" cy="2234513"/>
            <a:chOff x="748" y="9952"/>
            <a:chExt cx="8013" cy="2552"/>
          </a:xfrm>
        </p:grpSpPr>
        <p:sp>
          <p:nvSpPr>
            <p:cNvPr id="32" name="圆角矩形 16">
              <a:extLst>
                <a:ext uri="{FF2B5EF4-FFF2-40B4-BE49-F238E27FC236}">
                  <a16:creationId xmlns:a16="http://schemas.microsoft.com/office/drawing/2014/main" id="{A6A0D335-5BBB-9D75-D903-763F39C8131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48" y="9952"/>
              <a:ext cx="8013" cy="2552"/>
            </a:xfrm>
            <a:prstGeom prst="roundRect">
              <a:avLst>
                <a:gd name="adj" fmla="val 354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C81580D3-DEAB-DED7-0428-CC2102430C43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999" y="10189"/>
              <a:ext cx="7429" cy="207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>
              <a:defPPr>
                <a:defRPr lang="zh-CN"/>
              </a:defPPr>
              <a:lvl1pPr algn="just">
                <a:defRPr sz="1600">
                  <a:latin typeface="汉仪旗黑-55S" panose="00020600040101010101" pitchFamily="18" charset="-122"/>
                  <a:ea typeface="汉仪旗黑-55S" panose="00020600040101010101" pitchFamily="18" charset="-122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3.0 55 Regular" panose="00020600040101010101" pitchFamily="18" charset="-122"/>
                  <a:ea typeface="阿里巴巴普惠体 3.0 55 Regular" panose="00020600040101010101" pitchFamily="18" charset="-122"/>
                  <a:cs typeface="阿里巴巴普惠体 3.0 55 Regular" panose="00020600040101010101" pitchFamily="18" charset="-122"/>
                  <a:sym typeface="+mn-ea"/>
                </a:rPr>
                <a:t>积极与外部单位开展资源合作，以亲子家庭为单位邀约业主参与，让小业主在家长的陪同下进行职业角色体验，体验角色包括但不限于飞行员、医生、军人、消防员、教师、咖啡师、赛车手、交巡警等。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3.0 55 Regular" panose="00020600040101010101" pitchFamily="18" charset="-122"/>
                <a:ea typeface="阿里巴巴普惠体 3.0 55 Regular" panose="00020600040101010101" pitchFamily="18" charset="-122"/>
                <a:cs typeface="阿里巴巴普惠体 3.0 55 Regular" panose="00020600040101010101" pitchFamily="18" charset="-122"/>
                <a:sym typeface="+mn-ea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C1283993-7CE9-562D-4291-29722882B15D}"/>
              </a:ext>
            </a:extLst>
          </p:cNvPr>
          <p:cNvGrpSpPr/>
          <p:nvPr/>
        </p:nvGrpSpPr>
        <p:grpSpPr>
          <a:xfrm>
            <a:off x="6445791" y="1674849"/>
            <a:ext cx="1517202" cy="426244"/>
            <a:chOff x="748" y="1972"/>
            <a:chExt cx="7948" cy="925"/>
          </a:xfrm>
        </p:grpSpPr>
        <p:sp>
          <p:nvSpPr>
            <p:cNvPr id="45" name="圆角矩形 7">
              <a:extLst>
                <a:ext uri="{FF2B5EF4-FFF2-40B4-BE49-F238E27FC236}">
                  <a16:creationId xmlns:a16="http://schemas.microsoft.com/office/drawing/2014/main" id="{1FA6519E-1F73-39D8-A085-9FE2DCF2741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48" y="1972"/>
              <a:ext cx="7948" cy="925"/>
            </a:xfrm>
            <a:prstGeom prst="roundRect">
              <a:avLst>
                <a:gd name="adj" fmla="val 7940"/>
              </a:avLst>
            </a:prstGeom>
            <a:solidFill>
              <a:srgbClr val="91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粗雅宋_GBK" panose="02000000000000000000" charset="-122"/>
                <a:ea typeface="方正粗雅宋_GBK" panose="02000000000000000000" charset="-122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BAA42A42-D4C1-68F3-81AB-387409651F28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820" y="2081"/>
              <a:ext cx="5723" cy="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阿里巴巴普惠体 3.0 65 Medium" panose="00020600040101010101" pitchFamily="18" charset="-122"/>
                  <a:ea typeface="阿里巴巴普惠体 3.0 65 Medium" panose="00020600040101010101" pitchFamily="18" charset="-122"/>
                  <a:cs typeface="阿里巴巴普惠体 3.0 65 Medium" panose="00020600040101010101" pitchFamily="18" charset="-122"/>
                </a:rPr>
                <a:t>活动内容</a:t>
              </a:r>
            </a:p>
          </p:txBody>
        </p:sp>
      </p:grpSp>
      <p:sp>
        <p:nvSpPr>
          <p:cNvPr id="57" name="标题 7">
            <a:extLst>
              <a:ext uri="{FF2B5EF4-FFF2-40B4-BE49-F238E27FC236}">
                <a16:creationId xmlns:a16="http://schemas.microsoft.com/office/drawing/2014/main" id="{494C7C7E-9C2B-E752-A119-FAD5C540DAE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12773" y="486154"/>
            <a:ext cx="10904562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主题活动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02. </a:t>
            </a:r>
            <a:r>
              <a:rPr lang="zh-CN" altLang="en-US" sz="3200" dirty="0">
                <a:solidFill>
                  <a:srgbClr val="3A55AF"/>
                </a:solidFill>
                <a:latin typeface="阿里巴巴普惠体 3.0 105 Heavy" panose="00020600040101010101" pitchFamily="18" charset="-122"/>
                <a:ea typeface="阿里巴巴普惠体 3.0 105 Heavy" panose="00020600040101010101" pitchFamily="18" charset="-122"/>
                <a:cs typeface="阿里巴巴普惠体 3.0 105 Heavy" panose="00020600040101010101" pitchFamily="18" charset="-122"/>
              </a:rPr>
              <a:t>超新星计划</a:t>
            </a:r>
            <a:endParaRPr lang="zh-CN" sz="3200" dirty="0">
              <a:solidFill>
                <a:srgbClr val="3A55AF"/>
              </a:solidFill>
              <a:latin typeface="阿里巴巴普惠体 3.0 105 Heavy" panose="00020600040101010101" pitchFamily="18" charset="-122"/>
              <a:ea typeface="阿里巴巴普惠体 3.0 105 Heavy" panose="00020600040101010101" pitchFamily="18" charset="-122"/>
              <a:cs typeface="阿里巴巴普惠体 3.0 105 Heavy" panose="00020600040101010101" pitchFamily="18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CF1F908-6859-5AB8-D9FA-07322FC5A41F}"/>
              </a:ext>
            </a:extLst>
          </p:cNvPr>
          <p:cNvGrpSpPr/>
          <p:nvPr/>
        </p:nvGrpSpPr>
        <p:grpSpPr>
          <a:xfrm>
            <a:off x="6199171" y="4508724"/>
            <a:ext cx="5326318" cy="1241671"/>
            <a:chOff x="6235908" y="2062128"/>
            <a:chExt cx="5326318" cy="1241671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23012E2E-0C0D-88A6-0192-E1B5B8B0AA12}"/>
                </a:ext>
              </a:extLst>
            </p:cNvPr>
            <p:cNvGrpSpPr/>
            <p:nvPr/>
          </p:nvGrpSpPr>
          <p:grpSpPr>
            <a:xfrm>
              <a:off x="6235908" y="2348124"/>
              <a:ext cx="5326318" cy="955675"/>
              <a:chOff x="748" y="10174"/>
              <a:chExt cx="8013" cy="1505"/>
            </a:xfrm>
          </p:grpSpPr>
          <p:sp>
            <p:nvSpPr>
              <p:cNvPr id="43" name="圆角矩形 16">
                <a:extLst>
                  <a:ext uri="{FF2B5EF4-FFF2-40B4-BE49-F238E27FC236}">
                    <a16:creationId xmlns:a16="http://schemas.microsoft.com/office/drawing/2014/main" id="{AB25282D-AA5B-7A2A-A77D-C85F2472BAC1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748" y="10174"/>
                <a:ext cx="8013" cy="1438"/>
              </a:xfrm>
              <a:prstGeom prst="roundRect">
                <a:avLst>
                  <a:gd name="adj" fmla="val 354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4AF58DCA-ACAE-2CE6-684F-02F404098B40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999" y="10519"/>
                <a:ext cx="7750" cy="116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>
                <a:defPPr>
                  <a:defRPr lang="zh-CN"/>
                </a:defPPr>
                <a:lvl1pPr algn="just">
                  <a:defRPr sz="1600">
                    <a:latin typeface="汉仪旗黑-55S" panose="00020600040101010101" pitchFamily="18" charset="-122"/>
                    <a:ea typeface="汉仪旗黑-55S" panose="00020600040101010101" pitchFamily="18" charset="-122"/>
                  </a:defRPr>
                </a:lvl1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  <a:sym typeface="+mn-ea"/>
                  </a:rPr>
                  <a:t>一级区域公司至少落地</a:t>
                </a: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  <a:sym typeface="+mn-ea"/>
                  </a:rPr>
                  <a:t>1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 3.0 55 Regular" panose="00020600040101010101" pitchFamily="18" charset="-122"/>
                    <a:ea typeface="阿里巴巴普惠体 3.0 55 Regular" panose="00020600040101010101" pitchFamily="18" charset="-122"/>
                    <a:cs typeface="阿里巴巴普惠体 3.0 55 Regular" panose="00020600040101010101" pitchFamily="18" charset="-122"/>
                    <a:sym typeface="+mn-ea"/>
                  </a:rPr>
                  <a:t>场重点包装的体验官活动</a:t>
                </a: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04E969D-A10C-471A-255C-3D07780EF335}"/>
                </a:ext>
              </a:extLst>
            </p:cNvPr>
            <p:cNvGrpSpPr/>
            <p:nvPr/>
          </p:nvGrpSpPr>
          <p:grpSpPr>
            <a:xfrm>
              <a:off x="6482528" y="2062128"/>
              <a:ext cx="1517202" cy="400912"/>
              <a:chOff x="748" y="2271"/>
              <a:chExt cx="7948" cy="836"/>
            </a:xfrm>
          </p:grpSpPr>
          <p:sp>
            <p:nvSpPr>
              <p:cNvPr id="29" name="圆角矩形 7">
                <a:extLst>
                  <a:ext uri="{FF2B5EF4-FFF2-40B4-BE49-F238E27FC236}">
                    <a16:creationId xmlns:a16="http://schemas.microsoft.com/office/drawing/2014/main" id="{3B3F7FC9-F1F2-B822-441B-06AD17383970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748" y="2271"/>
                <a:ext cx="7948" cy="836"/>
              </a:xfrm>
              <a:prstGeom prst="roundRect">
                <a:avLst>
                  <a:gd name="adj" fmla="val 7940"/>
                </a:avLst>
              </a:prstGeom>
              <a:solidFill>
                <a:srgbClr val="91C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粗雅宋_GBK" panose="02000000000000000000" charset="-122"/>
                  <a:ea typeface="方正粗雅宋_GBK" panose="02000000000000000000" charset="-122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1B09609B-931E-ED95-285B-9592A1B37A2E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820" y="2308"/>
                <a:ext cx="5723" cy="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阿里巴巴普惠体 3.0 65 Medium" panose="00020600040101010101" pitchFamily="18" charset="-122"/>
                    <a:ea typeface="阿里巴巴普惠体 3.0 65 Medium" panose="00020600040101010101" pitchFamily="18" charset="-122"/>
                    <a:cs typeface="阿里巴巴普惠体 3.0 65 Medium" panose="00020600040101010101" pitchFamily="18" charset="-122"/>
                  </a:rPr>
                  <a:t>活动要求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67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E3YjYyZWYwZmI0MGY4YzQyMWYxNzFlNTE0MDgwOWQifQ=="/>
  <p:tag name="KSO_WPP_MARK_KEY" val="bcb8bd69-005b-426b-bc3e-6970265f3aa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12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PICTURE" val="#4372362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1211</Words>
  <Application>Microsoft Office PowerPoint</Application>
  <PresentationFormat>宽屏</PresentationFormat>
  <Paragraphs>130</Paragraphs>
  <Slides>19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阿里巴巴普惠体 3.0 105 Heavy</vt:lpstr>
      <vt:lpstr>阿里巴巴普惠体 3.0 55 Regular</vt:lpstr>
      <vt:lpstr>阿里巴巴普惠体 3.0 65 Medium</vt:lpstr>
      <vt:lpstr>阿里妈妈方圆体 VF SemiBold</vt:lpstr>
      <vt:lpstr>等线</vt:lpstr>
      <vt:lpstr>方正粗雅宋_GBK</vt:lpstr>
      <vt:lpstr>微软雅黑</vt:lpstr>
      <vt:lpstr>站酷庆科黄油体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主题活动01. 星空奇妙夜</vt:lpstr>
      <vt:lpstr>PowerPoint 演示文稿</vt:lpstr>
      <vt:lpstr>PowerPoint 演示文稿</vt:lpstr>
      <vt:lpstr>主题活动02. 超新星计划</vt:lpstr>
      <vt:lpstr>主题活动03. 夏乐大作战</vt:lpstr>
      <vt:lpstr>主题活动03. 夏乐大作战</vt:lpstr>
      <vt:lpstr>PowerPoint 演示文稿</vt:lpstr>
      <vt:lpstr>活动整体时间节点</vt:lpstr>
      <vt:lpstr>活动执行周期建议</vt:lpstr>
      <vt:lpstr>区域素材收集及传播要求</vt:lpstr>
      <vt:lpstr>PowerPoint 演示文稿</vt:lpstr>
      <vt:lpstr>前宣素材收集要求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2023金科服务品牌统一口径 及品牌管理制度宣贯</dc:title>
  <dc:creator>Administrator</dc:creator>
  <cp:lastModifiedBy>Agnes Hu</cp:lastModifiedBy>
  <cp:revision>211</cp:revision>
  <dcterms:created xsi:type="dcterms:W3CDTF">2023-05-11T22:17:00Z</dcterms:created>
  <dcterms:modified xsi:type="dcterms:W3CDTF">2024-06-13T02:46:42Z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928E79DE502A79E734B858647D7DB49D_43</vt:lpwstr>
  </property>
  <property fmtid="{D5CDD505-2E9C-101B-9397-08002B2CF9AE}" pid="3" name="KSOProductBuildVer">
    <vt:lpwstr>2052-11.1.0.14309</vt:lpwstr>
  </property>
</Properties>
</file>