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</p:sldMasterIdLst>
  <p:notesMasterIdLst>
    <p:notesMasterId r:id="rId22"/>
  </p:notesMasterIdLst>
  <p:sldIdLst>
    <p:sldId id="275" r:id="rId3"/>
    <p:sldId id="512" r:id="rId4"/>
    <p:sldId id="513" r:id="rId5"/>
    <p:sldId id="515" r:id="rId6"/>
    <p:sldId id="281" r:id="rId7"/>
    <p:sldId id="482" r:id="rId8"/>
    <p:sldId id="516" r:id="rId9"/>
    <p:sldId id="517" r:id="rId10"/>
    <p:sldId id="672" r:id="rId11"/>
    <p:sldId id="673" r:id="rId12"/>
    <p:sldId id="668" r:id="rId13"/>
    <p:sldId id="519" r:id="rId14"/>
    <p:sldId id="524" r:id="rId15"/>
    <p:sldId id="669" r:id="rId16"/>
    <p:sldId id="670" r:id="rId17"/>
    <p:sldId id="671" r:id="rId18"/>
    <p:sldId id="525" r:id="rId19"/>
    <p:sldId id="526" r:id="rId20"/>
    <p:sldId id="486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1F"/>
    <a:srgbClr val="FF0000"/>
    <a:srgbClr val="D01121"/>
    <a:srgbClr val="FFFFFF"/>
    <a:srgbClr val="361835"/>
    <a:srgbClr val="E59EF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1" autoAdjust="0"/>
    <p:restoredTop sz="89289" autoAdjust="0"/>
  </p:normalViewPr>
  <p:slideViewPr>
    <p:cSldViewPr snapToGrid="0">
      <p:cViewPr varScale="1">
        <p:scale>
          <a:sx n="59" d="100"/>
          <a:sy n="59" d="100"/>
        </p:scale>
        <p:origin x="126" y="39"/>
      </p:cViewPr>
      <p:guideLst>
        <p:guide orient="horz" pos="799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718F3-C595-4650-97C3-3DAE23D157DE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9A59A-31E0-48B5-8261-684A9B1EF3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29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9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51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665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27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403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01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20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42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1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6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35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8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18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38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41667E-9FED-8948-2947-88ED2D17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508E07-EFA4-D2AD-60E9-631C70524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3659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F5747B-6B4F-EBD7-DE18-6301A8141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5C4B7A-F412-1B51-3426-A35DC7A6B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7E758A-C362-F2D7-7348-8FAF8266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9E603A-04D8-4A9C-8B76-7C6C6725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94C349-E956-237C-2DE2-5388DAF2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7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795F4-4185-9BF1-8B01-0236B468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5D87C6-EF7D-9822-3FAC-AE915E32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380358-D954-B832-51CC-D83BB45D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2C89E7-BAD0-BA6F-797E-D4DC25DC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24B2B2-5CAB-B6E9-A77B-1FE338BE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7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A5FF9-F8C8-2045-96B8-9EC1BD34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4DE567-91E6-C4C2-2F96-616BE2F80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6F574A-06E4-46DE-71F3-7A5E29D4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B9CBA5-7F42-2B56-32B1-F289BAEC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26A2A1-C9A2-56B3-5588-8B81D918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37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97286-FCDB-E305-1FAC-7B561C18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1D431B-B53F-3FD7-A7A6-FB2DF88AC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976709-9480-43D7-7B67-1554FF810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C1320F-C5C3-58D7-A9CE-3D8F1542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385C2C-FCAA-8BBB-D698-F83249DF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B2E14C-6512-D640-DD0E-B622C681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97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1EBA8-DF03-6E51-CB5C-3C746DDE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3A5366-A99E-77A7-3C49-5A47847AA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E0F47E-DB9D-00D4-6A4D-A3D9C1ED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A623CC-391C-1A2A-AC38-C74754FD6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1C8C2F-905A-D39E-81F8-B9E72A962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2E4267-8BC8-93DC-6555-76A65374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A914E-BED0-4B5D-79AD-606A4FF2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C61FA1-8F8E-2825-9C4C-14B2713B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01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4F4DA-10AD-EABD-75F8-A4D8F3D0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394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D6D05E-84CE-79B5-E56A-52185871866F}"/>
              </a:ext>
            </a:extLst>
          </p:cNvPr>
          <p:cNvSpPr txBox="1"/>
          <p:nvPr userDrawn="1"/>
        </p:nvSpPr>
        <p:spPr>
          <a:xfrm>
            <a:off x="838200" y="2028825"/>
            <a:ext cx="3171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标题</a:t>
            </a:r>
            <a:r>
              <a:rPr lang="en-US" altLang="zh-CN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1</a:t>
            </a:r>
            <a:endParaRPr lang="zh-CN" altLang="en-US" sz="2200" dirty="0">
              <a:solidFill>
                <a:schemeClr val="bg1">
                  <a:lumMod val="75000"/>
                  <a:lumOff val="2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A52EFA-C677-874F-B8B3-8002E27673A4}"/>
              </a:ext>
            </a:extLst>
          </p:cNvPr>
          <p:cNvSpPr txBox="1"/>
          <p:nvPr userDrawn="1"/>
        </p:nvSpPr>
        <p:spPr>
          <a:xfrm>
            <a:off x="838200" y="2914650"/>
            <a:ext cx="317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内容</a:t>
            </a:r>
            <a:r>
              <a:rPr lang="en-US" altLang="zh-CN" dirty="0">
                <a:solidFill>
                  <a:schemeClr val="bg1">
                    <a:lumMod val="75000"/>
                    <a:lumOff val="2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</a:t>
            </a:r>
            <a:endParaRPr lang="zh-CN" altLang="en-US" dirty="0">
              <a:solidFill>
                <a:schemeClr val="bg1">
                  <a:lumMod val="75000"/>
                  <a:lumOff val="2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5936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C806C-A547-B152-C471-7C951172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47FEF-5E1D-26FD-B63C-B5C57E7B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920EA3-18E9-4884-FF72-D0889EFA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A5A7F3-220C-117F-F378-D375D738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31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ED81B0-AA2C-C498-69D5-52582537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BCC3A0-3952-322C-C2E7-C9709477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888F3E-8A33-3C0A-FBDD-BEB2CD6B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24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D0DC73-9FF8-27DD-0BE7-2E15F054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8FAEC9-8CFF-816F-F146-A461AFAC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DF90A7-3D3A-4477-E700-66B383DB1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50B272-B5BC-78DB-FC85-5832449C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76E08A-4171-C52D-1E9A-1B20EEE4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DB79AE-C401-5330-5631-9E6CEC71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356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95DE1-1254-FD0B-B9D7-2E135EDE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BE60AA-CEFB-9136-E5F1-61C97B0BB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41A9AD-5432-F6A2-187E-C480FE0B8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39FAF2-BD3B-5A3C-7F42-4E494576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8F6227-660B-59A7-49DD-B1BA31D3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E749E9-8753-2789-F91E-F99325D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166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D5547-0231-FA9E-6466-9B2261CA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E16D21-C96B-CFC0-C1D4-6C2FEC206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6B422-D9B7-7856-D3D9-D99BCBF8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944F86-94FC-C46E-35AD-806EF85A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8CF0A3-4509-A5AB-0447-370C73EB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651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8AF3EF2-4312-FCC4-DB59-EF9970CD9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B6A916-A470-5C37-582F-6253CC6FC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8925B0-7BC9-DEA3-5228-698EFD39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FC5C8B-4CEA-B83C-A90E-3F06053D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731709-2D86-3804-F5F8-6A4AA5B3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098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14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75000"/>
              <a:lumOff val="25000"/>
            </a:schemeClr>
          </a:solidFill>
          <a:latin typeface="思源宋体 CN Heavy" panose="02020900000000000000" pitchFamily="18" charset="-122"/>
          <a:ea typeface="思源宋体 CN Heavy" panose="02020900000000000000" pitchFamily="18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>
              <a:lumMod val="75000"/>
              <a:lumOff val="25000"/>
            </a:schemeClr>
          </a:solidFill>
          <a:latin typeface="思源黑体 Normal" panose="020B0400000000000000" pitchFamily="34" charset="-122"/>
          <a:ea typeface="思源黑体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  <a:lumOff val="25000"/>
            </a:schemeClr>
          </a:solidFill>
          <a:latin typeface="思源黑体 Normal" panose="020B0400000000000000" pitchFamily="34" charset="-122"/>
          <a:ea typeface="思源黑体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  <a:lumOff val="25000"/>
            </a:schemeClr>
          </a:solidFill>
          <a:latin typeface="思源黑体 Normal" panose="020B0400000000000000" pitchFamily="34" charset="-122"/>
          <a:ea typeface="思源黑体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  <a:lumOff val="25000"/>
            </a:schemeClr>
          </a:solidFill>
          <a:latin typeface="思源黑体 Normal" panose="020B0400000000000000" pitchFamily="34" charset="-122"/>
          <a:ea typeface="思源黑体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  <a:lumOff val="25000"/>
            </a:schemeClr>
          </a:solidFill>
          <a:latin typeface="思源黑体 Normal" panose="020B0400000000000000" pitchFamily="34" charset="-122"/>
          <a:ea typeface="思源黑体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F9C1FB-16B1-35F9-9973-CEE303EA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DA4923-07BC-B864-BA97-04B6808B3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293CCE-466C-CA91-2DAB-02BF21069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67910-8053-4A75-9547-B7AFE7D71372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0A0EDA-977F-B7AF-71DB-8F94B846C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166478-F88F-A5CB-D989-265F39B62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5ABA7-01D0-42B6-B836-EF14EEE0E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45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PPT模板2023-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208342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CD0CEBC-B944-9DF9-2A93-47C7DE8BFA37}"/>
              </a:ext>
            </a:extLst>
          </p:cNvPr>
          <p:cNvSpPr txBox="1"/>
          <p:nvPr/>
        </p:nvSpPr>
        <p:spPr>
          <a:xfrm>
            <a:off x="979240" y="2161009"/>
            <a:ext cx="9909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00" b="0" i="0" u="none" strike="noStrike" kern="1200" cap="none" spc="0" normalizeH="0" baseline="0" noProof="0" dirty="0">
                <a:ln>
                  <a:noFill/>
                </a:ln>
                <a:solidFill>
                  <a:srgbClr val="D0112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2024</a:t>
            </a:r>
            <a:r>
              <a:rPr kumimoji="0" lang="zh-CN" alt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D0112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金科大社区邻里艺术节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D0112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策划方案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68FFBA-0587-E55B-7E73-FD8843499FEE}"/>
              </a:ext>
            </a:extLst>
          </p:cNvPr>
          <p:cNvSpPr txBox="1"/>
          <p:nvPr/>
        </p:nvSpPr>
        <p:spPr>
          <a:xfrm>
            <a:off x="3926417" y="4665637"/>
            <a:ext cx="408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t>市场企划部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60D8AA-6884-ECDD-4DE2-399EA9FE8A35}"/>
              </a:ext>
            </a:extLst>
          </p:cNvPr>
          <p:cNvSpPr txBox="1"/>
          <p:nvPr/>
        </p:nvSpPr>
        <p:spPr>
          <a:xfrm>
            <a:off x="4122359" y="5065747"/>
            <a:ext cx="368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t>2024·08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D35E3B-AE5E-AA9E-4C45-88F4B5180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7" y="527367"/>
            <a:ext cx="2208839" cy="2680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F3FFD8-5988-686C-01A7-89A5B5166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129" y="239586"/>
            <a:ext cx="1532844" cy="6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01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邻里艺术节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59CCBF-6AA1-4FD6-0F2D-12FC2102CA69}"/>
              </a:ext>
            </a:extLst>
          </p:cNvPr>
          <p:cNvSpPr txBox="1"/>
          <p:nvPr/>
        </p:nvSpPr>
        <p:spPr>
          <a:xfrm>
            <a:off x="829876" y="1586504"/>
            <a:ext cx="10351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pPr algn="r"/>
            <a:r>
              <a:rPr lang="zh-CN" altLang="en-US" dirty="0"/>
              <a:t>现场植入亮点策划，共创与业主的感动记忆</a:t>
            </a:r>
          </a:p>
        </p:txBody>
      </p:sp>
      <p:sp>
        <p:nvSpPr>
          <p:cNvPr id="21" name="PictureMisc">
            <a:extLst>
              <a:ext uri="{FF2B5EF4-FFF2-40B4-BE49-F238E27FC236}">
                <a16:creationId xmlns:a16="http://schemas.microsoft.com/office/drawing/2014/main" id="{37AC2AE6-DEE9-5034-E1B5-4DE5EFAF7E0E}"/>
              </a:ext>
            </a:extLst>
          </p:cNvPr>
          <p:cNvSpPr/>
          <p:nvPr/>
        </p:nvSpPr>
        <p:spPr>
          <a:xfrm>
            <a:off x="874713" y="2562233"/>
            <a:ext cx="4550584" cy="3005774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 t="-2608" b="-338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>
              <a:solidFill>
                <a:schemeClr val="bg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0" name="Bullet1">
            <a:extLst>
              <a:ext uri="{FF2B5EF4-FFF2-40B4-BE49-F238E27FC236}">
                <a16:creationId xmlns:a16="http://schemas.microsoft.com/office/drawing/2014/main" id="{92A8B328-5055-28CC-078C-7254F4DA302F}"/>
              </a:ext>
            </a:extLst>
          </p:cNvPr>
          <p:cNvSpPr/>
          <p:nvPr/>
        </p:nvSpPr>
        <p:spPr bwMode="gray">
          <a:xfrm>
            <a:off x="5838871" y="2562233"/>
            <a:ext cx="2051921" cy="866767"/>
          </a:xfrm>
          <a:prstGeom prst="roundRect">
            <a:avLst>
              <a:gd name="adj" fmla="val 7488"/>
            </a:avLst>
          </a:prstGeom>
          <a:solidFill>
            <a:schemeClr val="tx2">
              <a:alpha val="1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zh-CN" altLang="en-US" kern="0" dirty="0">
                <a:solidFill>
                  <a:schemeClr val="tx1">
                    <a:lumMod val="7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视频回顾</a:t>
            </a:r>
          </a:p>
        </p:txBody>
      </p:sp>
      <p:sp>
        <p:nvSpPr>
          <p:cNvPr id="22" name="Text1">
            <a:extLst>
              <a:ext uri="{FF2B5EF4-FFF2-40B4-BE49-F238E27FC236}">
                <a16:creationId xmlns:a16="http://schemas.microsoft.com/office/drawing/2014/main" id="{08491FFC-665B-B1ED-5D8E-487E826993D6}"/>
              </a:ext>
            </a:extLst>
          </p:cNvPr>
          <p:cNvSpPr/>
          <p:nvPr/>
        </p:nvSpPr>
        <p:spPr bwMode="auto">
          <a:xfrm>
            <a:off x="7890791" y="2568775"/>
            <a:ext cx="3628108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结合嘉宾发言内容，在致辞前播放小区整体回顾视频。内容需真实感人，以业主视角，阐述小区的变化、感动的故事、共同的经历、历年的活动等。视频需提前发回集团审核。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8" name="Bullet2">
            <a:extLst>
              <a:ext uri="{FF2B5EF4-FFF2-40B4-BE49-F238E27FC236}">
                <a16:creationId xmlns:a16="http://schemas.microsoft.com/office/drawing/2014/main" id="{F10D6E9F-4CCE-A75B-A6F2-D3A658ADB833}"/>
              </a:ext>
            </a:extLst>
          </p:cNvPr>
          <p:cNvSpPr/>
          <p:nvPr/>
        </p:nvSpPr>
        <p:spPr bwMode="gray">
          <a:xfrm>
            <a:off x="5838871" y="3641193"/>
            <a:ext cx="2051921" cy="866767"/>
          </a:xfrm>
          <a:prstGeom prst="roundRect">
            <a:avLst>
              <a:gd name="adj" fmla="val 3942"/>
            </a:avLst>
          </a:prstGeom>
          <a:solidFill>
            <a:schemeClr val="tx2">
              <a:alpha val="1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zh-CN" altLang="en-US" kern="0" dirty="0">
                <a:solidFill>
                  <a:schemeClr val="tx1">
                    <a:lumMod val="7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生日祝福</a:t>
            </a:r>
          </a:p>
        </p:txBody>
      </p:sp>
      <p:sp>
        <p:nvSpPr>
          <p:cNvPr id="19" name="Text2">
            <a:extLst>
              <a:ext uri="{FF2B5EF4-FFF2-40B4-BE49-F238E27FC236}">
                <a16:creationId xmlns:a16="http://schemas.microsoft.com/office/drawing/2014/main" id="{DAA1BBE5-AAC9-0FCD-1CB2-564D3FC85732}"/>
              </a:ext>
            </a:extLst>
          </p:cNvPr>
          <p:cNvSpPr/>
          <p:nvPr/>
        </p:nvSpPr>
        <p:spPr bwMode="auto">
          <a:xfrm>
            <a:off x="7890791" y="3638623"/>
            <a:ext cx="3628108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提前梳理晚会当天或前后过生日的业主，为业主准备生日蛋糕、花束等礼物，邀请业主至活动现场，为其度过一个难忘的生日。还可邀约其异地的亲属录制视频送上祝福。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6" name="Bullet2">
            <a:extLst>
              <a:ext uri="{FF2B5EF4-FFF2-40B4-BE49-F238E27FC236}">
                <a16:creationId xmlns:a16="http://schemas.microsoft.com/office/drawing/2014/main" id="{3CBB1EC1-3AA1-BAF6-2374-8E28AFAE9338}"/>
              </a:ext>
            </a:extLst>
          </p:cNvPr>
          <p:cNvSpPr/>
          <p:nvPr/>
        </p:nvSpPr>
        <p:spPr bwMode="gray">
          <a:xfrm>
            <a:off x="5838871" y="4701240"/>
            <a:ext cx="2051921" cy="866767"/>
          </a:xfrm>
          <a:prstGeom prst="roundRect">
            <a:avLst>
              <a:gd name="adj" fmla="val 8333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zh-CN" altLang="en-US" kern="0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异地联动</a:t>
            </a:r>
          </a:p>
        </p:txBody>
      </p:sp>
      <p:sp>
        <p:nvSpPr>
          <p:cNvPr id="17" name="Text2">
            <a:extLst>
              <a:ext uri="{FF2B5EF4-FFF2-40B4-BE49-F238E27FC236}">
                <a16:creationId xmlns:a16="http://schemas.microsoft.com/office/drawing/2014/main" id="{865EB3C2-BA5F-51B9-75D5-5921341B7860}"/>
              </a:ext>
            </a:extLst>
          </p:cNvPr>
          <p:cNvSpPr/>
          <p:nvPr/>
        </p:nvSpPr>
        <p:spPr bwMode="auto">
          <a:xfrm>
            <a:off x="7890791" y="4698670"/>
            <a:ext cx="3628108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通过技术手段，让远在异地的业主也能通过视频链接观看晚会。还可以邀约远在异地（尤其是国外）的业主或业主亲友录制中秋祝福</a:t>
            </a:r>
            <a:r>
              <a:rPr lang="en-US" altLang="zh-CN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VCR</a:t>
            </a:r>
            <a:r>
              <a:rPr lang="zh-CN" altLang="en-US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，表达祝愿。</a:t>
            </a:r>
            <a:endParaRPr lang="en-US" altLang="zh-CN" sz="1200" dirty="0">
              <a:solidFill>
                <a:schemeClr val="bg1">
                  <a:lumMod val="95000"/>
                  <a:lumOff val="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66DCD97-E3C0-FCCD-5534-E8FB8624BE32}"/>
              </a:ext>
            </a:extLst>
          </p:cNvPr>
          <p:cNvSpPr/>
          <p:nvPr/>
        </p:nvSpPr>
        <p:spPr>
          <a:xfrm flipH="1">
            <a:off x="11272863" y="1511486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D23631D-CCD1-2B72-8C37-0DB41976B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71" y="2569946"/>
            <a:ext cx="4547067" cy="3029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593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02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中秋游园会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5B92F43-E747-0027-F7E6-8894D60773C4}"/>
              </a:ext>
            </a:extLst>
          </p:cNvPr>
          <p:cNvGrpSpPr/>
          <p:nvPr/>
        </p:nvGrpSpPr>
        <p:grpSpPr>
          <a:xfrm>
            <a:off x="4588184" y="1703491"/>
            <a:ext cx="6853954" cy="4226862"/>
            <a:chOff x="874713" y="1703492"/>
            <a:chExt cx="6409750" cy="422686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F59CCBF-6AA1-4FD6-0F2D-12FC2102CA69}"/>
                </a:ext>
              </a:extLst>
            </p:cNvPr>
            <p:cNvSpPr txBox="1"/>
            <p:nvPr/>
          </p:nvSpPr>
          <p:spPr>
            <a:xfrm>
              <a:off x="874713" y="1703492"/>
              <a:ext cx="6097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活动要求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430C485-7458-55E0-95DB-D091F81C3626}"/>
                </a:ext>
              </a:extLst>
            </p:cNvPr>
            <p:cNvSpPr txBox="1"/>
            <p:nvPr/>
          </p:nvSpPr>
          <p:spPr>
            <a:xfrm>
              <a:off x="874713" y="2557379"/>
              <a:ext cx="6409750" cy="3372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活动时间： 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9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月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7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日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-17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日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环节设置：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嘉宾致辞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+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节目表演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+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游园游戏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+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美陈包装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详细说明：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1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、嘉宾致辞：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可邀请业委会代表成员或业主代表致辞，展现物业服务协助小区治理的成果。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2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、节目表演：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建议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1-3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个节目为佳，以业主表演为主、外聘节目为辅，作为热场即可。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3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、游园游戏：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可联动内外部资源，邀请业主参与传统节日游戏，如做月饼、打糍粑、画秋扇、猜灯谜等，增强互动性和趣味性。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B4EE06-57CC-EAEB-4F18-AAF6E8D4868E}"/>
                </a:ext>
              </a:extLst>
            </p:cNvPr>
            <p:cNvSpPr/>
            <p:nvPr/>
          </p:nvSpPr>
          <p:spPr>
            <a:xfrm rot="16200000" flipH="1">
              <a:off x="1254984" y="2050352"/>
              <a:ext cx="45719" cy="6218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9F7C90D8-18FD-01A4-43DF-8A7A4D334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6" y="1703491"/>
            <a:ext cx="3228498" cy="419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48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02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中秋游园会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17EC38-5BB5-FCF6-4BE4-D82A2128B9D2}"/>
              </a:ext>
            </a:extLst>
          </p:cNvPr>
          <p:cNvSpPr txBox="1"/>
          <p:nvPr/>
        </p:nvSpPr>
        <p:spPr>
          <a:xfrm>
            <a:off x="829876" y="1586504"/>
            <a:ext cx="10351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pPr algn="r"/>
            <a:r>
              <a:rPr lang="zh-CN" altLang="en-US" dirty="0"/>
              <a:t>以中国风为主题，对活动现场进行适当美陈包装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075E75-2EB5-26B0-709A-137A674101CA}"/>
              </a:ext>
            </a:extLst>
          </p:cNvPr>
          <p:cNvSpPr/>
          <p:nvPr/>
        </p:nvSpPr>
        <p:spPr>
          <a:xfrm flipH="1">
            <a:off x="11272863" y="1511486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1A87577-AF8B-E8A2-B2E7-A7FD06058631}"/>
              </a:ext>
            </a:extLst>
          </p:cNvPr>
          <p:cNvGrpSpPr/>
          <p:nvPr/>
        </p:nvGrpSpPr>
        <p:grpSpPr>
          <a:xfrm>
            <a:off x="876453" y="2671180"/>
            <a:ext cx="10442125" cy="2324844"/>
            <a:chOff x="876453" y="3069424"/>
            <a:chExt cx="10442125" cy="23248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C1891DF-E7D0-9E5B-0A83-1767819D3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6453" y="3075729"/>
              <a:ext cx="3477808" cy="231853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3B338CB-19B6-7CFB-8A73-CBA7E7033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4261" y="3069424"/>
              <a:ext cx="3481290" cy="231853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AEC6632-2E73-7D16-03FC-92568422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5551" y="3073989"/>
              <a:ext cx="3483027" cy="2313974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ACF407F-C916-D4B1-05BE-DCC2DC15368D}"/>
              </a:ext>
            </a:extLst>
          </p:cNvPr>
          <p:cNvGrpSpPr/>
          <p:nvPr/>
        </p:nvGrpSpPr>
        <p:grpSpPr>
          <a:xfrm>
            <a:off x="874713" y="5082013"/>
            <a:ext cx="10442574" cy="338554"/>
            <a:chOff x="874713" y="5041553"/>
            <a:chExt cx="10442574" cy="33855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4AD4028-F903-FB93-7CD4-44F218DD7C6D}"/>
                </a:ext>
              </a:extLst>
            </p:cNvPr>
            <p:cNvSpPr txBox="1"/>
            <p:nvPr/>
          </p:nvSpPr>
          <p:spPr>
            <a:xfrm>
              <a:off x="874713" y="5041553"/>
              <a:ext cx="348128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方向</a:t>
              </a:r>
              <a:r>
                <a:rPr lang="en-US" altLang="zh-CN" sz="16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1</a:t>
              </a:r>
              <a:r>
                <a: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：工作人员着汉服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575B7F1-62AD-95F1-DEC8-01BB03EA9547}"/>
                </a:ext>
              </a:extLst>
            </p:cNvPr>
            <p:cNvSpPr txBox="1"/>
            <p:nvPr/>
          </p:nvSpPr>
          <p:spPr>
            <a:xfrm>
              <a:off x="4356001" y="5041553"/>
              <a:ext cx="348128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方向</a:t>
              </a:r>
              <a:r>
                <a:rPr lang="en-US" altLang="zh-CN" sz="16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r>
                <a: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：邀请业主拍摄国风全家福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DAC87B6-E323-E1DE-9D8A-025B75FB837F}"/>
                </a:ext>
              </a:extLst>
            </p:cNvPr>
            <p:cNvSpPr txBox="1"/>
            <p:nvPr/>
          </p:nvSpPr>
          <p:spPr>
            <a:xfrm>
              <a:off x="7835999" y="5041553"/>
              <a:ext cx="348128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方向</a:t>
              </a:r>
              <a:r>
                <a:rPr lang="en-US" altLang="zh-CN" sz="16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3</a:t>
              </a:r>
              <a:r>
                <a: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：设立国风打卡点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291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03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中秋赏月行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1B8268B-552B-1A8A-783D-466D0EFF90CA}"/>
              </a:ext>
            </a:extLst>
          </p:cNvPr>
          <p:cNvGrpSpPr/>
          <p:nvPr/>
        </p:nvGrpSpPr>
        <p:grpSpPr>
          <a:xfrm>
            <a:off x="912354" y="1769906"/>
            <a:ext cx="3184729" cy="4230589"/>
            <a:chOff x="912354" y="1905113"/>
            <a:chExt cx="3184729" cy="423058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F59CCBF-6AA1-4FD6-0F2D-12FC2102CA69}"/>
                </a:ext>
              </a:extLst>
            </p:cNvPr>
            <p:cNvSpPr txBox="1"/>
            <p:nvPr/>
          </p:nvSpPr>
          <p:spPr>
            <a:xfrm>
              <a:off x="912354" y="1905113"/>
              <a:ext cx="3184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看月亮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430C485-7458-55E0-95DB-D091F81C3626}"/>
                </a:ext>
              </a:extLst>
            </p:cNvPr>
            <p:cNvSpPr txBox="1"/>
            <p:nvPr/>
          </p:nvSpPr>
          <p:spPr>
            <a:xfrm>
              <a:off x="912355" y="2517208"/>
              <a:ext cx="3184728" cy="134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邀请业主以亲子家庭为单位开展户外露营，进行赏月、看电影等趣味活动；也可以邀请业主们前往航天博物馆探寻人类探月旅程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26FFD90-D1BB-8D62-CD8B-E0F1BE145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3294" y="4014673"/>
              <a:ext cx="3182851" cy="2121029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22F12A7-A9EA-7FE9-171A-21A774784171}"/>
              </a:ext>
            </a:extLst>
          </p:cNvPr>
          <p:cNvGrpSpPr/>
          <p:nvPr/>
        </p:nvGrpSpPr>
        <p:grpSpPr>
          <a:xfrm>
            <a:off x="4476465" y="1769906"/>
            <a:ext cx="3184729" cy="4230589"/>
            <a:chOff x="912354" y="1905113"/>
            <a:chExt cx="3184729" cy="423058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61C81EA-C603-F24E-4743-F830DA0E3558}"/>
                </a:ext>
              </a:extLst>
            </p:cNvPr>
            <p:cNvSpPr txBox="1"/>
            <p:nvPr/>
          </p:nvSpPr>
          <p:spPr>
            <a:xfrm>
              <a:off x="912354" y="1905113"/>
              <a:ext cx="3184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品月亮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BAF9E71-6E71-E032-3B5B-CDC73F71FCEB}"/>
                </a:ext>
              </a:extLst>
            </p:cNvPr>
            <p:cNvSpPr txBox="1"/>
            <p:nvPr/>
          </p:nvSpPr>
          <p:spPr>
            <a:xfrm>
              <a:off x="912355" y="2517208"/>
              <a:ext cx="3184728" cy="1023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邀请业主以亲子家庭为单位开展手工月饼</a:t>
              </a:r>
              <a:r>
                <a:rPr lang="en-US" altLang="zh-CN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DIY</a:t>
              </a:r>
              <a:r>
                <a:rPr lang="zh-CN" alt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，制作和品尝自己亲手做的月饼，还可以做成礼物进行亲友赠送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20D60B-2AF1-4CF8-E6B9-A53E3D74A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569" y="4014673"/>
              <a:ext cx="3180300" cy="2121029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C6DC104-B4CC-6FD7-4132-EC46680955EF}"/>
              </a:ext>
            </a:extLst>
          </p:cNvPr>
          <p:cNvGrpSpPr/>
          <p:nvPr/>
        </p:nvGrpSpPr>
        <p:grpSpPr>
          <a:xfrm>
            <a:off x="8040576" y="1769906"/>
            <a:ext cx="3184730" cy="4228996"/>
            <a:chOff x="912354" y="1905113"/>
            <a:chExt cx="3184730" cy="422899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266D703-605D-B54A-FC8C-E7F2E2F1A9D1}"/>
                </a:ext>
              </a:extLst>
            </p:cNvPr>
            <p:cNvSpPr txBox="1"/>
            <p:nvPr/>
          </p:nvSpPr>
          <p:spPr>
            <a:xfrm>
              <a:off x="912354" y="1905113"/>
              <a:ext cx="3184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画月亮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04B6151-45F0-D440-5433-8678C4D48769}"/>
                </a:ext>
              </a:extLst>
            </p:cNvPr>
            <p:cNvSpPr txBox="1"/>
            <p:nvPr/>
          </p:nvSpPr>
          <p:spPr>
            <a:xfrm>
              <a:off x="912355" y="2517208"/>
              <a:ext cx="3184728" cy="1023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邀请外部专业老师，组织业主以亲子家庭为单位进行团扇</a:t>
              </a:r>
              <a:r>
                <a:rPr lang="en-US" altLang="zh-CN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DIY</a:t>
              </a:r>
              <a:r>
                <a:rPr lang="zh-CN" alt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，也可以开展以“月亮”为主题的书画教学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CB1429A-5661-5761-0CD0-D42681DAB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355" y="4016265"/>
              <a:ext cx="3184729" cy="2117844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2E79215-E7C4-1662-4768-FBBEAD4C315E}"/>
              </a:ext>
            </a:extLst>
          </p:cNvPr>
          <p:cNvSpPr/>
          <p:nvPr/>
        </p:nvSpPr>
        <p:spPr>
          <a:xfrm rot="16200000" flipH="1">
            <a:off x="1285722" y="1995868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B01B29C-3D79-7A2B-3694-2C8780F84A7B}"/>
              </a:ext>
            </a:extLst>
          </p:cNvPr>
          <p:cNvSpPr/>
          <p:nvPr/>
        </p:nvSpPr>
        <p:spPr>
          <a:xfrm rot="16200000" flipH="1">
            <a:off x="4857518" y="1995868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ECDABC9-CE29-16F8-CED1-9F2D89B76E0F}"/>
              </a:ext>
            </a:extLst>
          </p:cNvPr>
          <p:cNvSpPr/>
          <p:nvPr/>
        </p:nvSpPr>
        <p:spPr>
          <a:xfrm rot="16200000" flipH="1">
            <a:off x="8429314" y="1995868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26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04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区域活动宣传渠道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59CCBF-6AA1-4FD6-0F2D-12FC2102CA69}"/>
              </a:ext>
            </a:extLst>
          </p:cNvPr>
          <p:cNvSpPr txBox="1"/>
          <p:nvPr/>
        </p:nvSpPr>
        <p:spPr>
          <a:xfrm>
            <a:off x="874713" y="1703492"/>
            <a:ext cx="609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企业自媒体宣传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30C485-7458-55E0-95DB-D091F81C3626}"/>
              </a:ext>
            </a:extLst>
          </p:cNvPr>
          <p:cNvSpPr txBox="1"/>
          <p:nvPr/>
        </p:nvSpPr>
        <p:spPr>
          <a:xfrm>
            <a:off x="874713" y="2557379"/>
            <a:ext cx="5221287" cy="300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大社区公众号： </a:t>
            </a:r>
            <a:endParaRPr lang="en-US" altLang="zh-CN" sz="1600" dirty="0">
              <a:solidFill>
                <a:srgbClr val="FF0000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根据集团整体传播要求，活动前需深度挖掘邻里艺术节参与业主的故事素材；活动后需积极回传相关优质活动图片等材料。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大社区视频号：</a:t>
            </a:r>
            <a:endParaRPr lang="en-US" altLang="zh-CN" sz="1600" dirty="0">
              <a:solidFill>
                <a:srgbClr val="FF0000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聘请专业视频拍摄人员对活动现场进行拍摄，并按统一要求剪辑</a:t>
            </a:r>
            <a:r>
              <a:rPr lang="en-US" altLang="zh-CN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30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秒左右的小视频发布于视频号，积极组织区域全员转评赞。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B4EE06-57CC-EAEB-4F18-AAF6E8D4868E}"/>
              </a:ext>
            </a:extLst>
          </p:cNvPr>
          <p:cNvSpPr/>
          <p:nvPr/>
        </p:nvSpPr>
        <p:spPr>
          <a:xfrm rot="16200000" flipH="1">
            <a:off x="1254984" y="2050352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A14A45C-BE13-9581-9790-99C93B9DD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050" y="1703492"/>
            <a:ext cx="2207679" cy="392476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F847D7-0DAA-22D0-4386-04B88ED31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9607" y="1703492"/>
            <a:ext cx="2207679" cy="392476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529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04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区域活动宣传渠道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59CCBF-6AA1-4FD6-0F2D-12FC2102CA69}"/>
              </a:ext>
            </a:extLst>
          </p:cNvPr>
          <p:cNvSpPr txBox="1"/>
          <p:nvPr/>
        </p:nvSpPr>
        <p:spPr>
          <a:xfrm>
            <a:off x="874713" y="1703492"/>
            <a:ext cx="609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用户社交媒体传播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30C485-7458-55E0-95DB-D091F81C3626}"/>
              </a:ext>
            </a:extLst>
          </p:cNvPr>
          <p:cNvSpPr txBox="1"/>
          <p:nvPr/>
        </p:nvSpPr>
        <p:spPr>
          <a:xfrm>
            <a:off x="874713" y="2557379"/>
            <a:ext cx="5221287" cy="300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微信平台： </a:t>
            </a:r>
            <a:endParaRPr lang="en-US" altLang="zh-CN" sz="1600" dirty="0">
              <a:solidFill>
                <a:srgbClr val="FF0000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聘请专业摄影师进行相册云直播，可将云直播链接转发至微信朋友圈、业主群，活动结束后可筛选优质活动图片进行朋友圈九宫格传播。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抖音平台：</a:t>
            </a:r>
            <a:endParaRPr lang="en-US" altLang="zh-CN" sz="1600" dirty="0">
              <a:solidFill>
                <a:srgbClr val="FF0000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现场可邀请知名大</a:t>
            </a:r>
            <a:r>
              <a:rPr lang="en-US" altLang="zh-CN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V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剪辑和发布视频，同时积极号召铁杆业主（或员工按业主视角）发布视频，视频需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带“金科物业”、“金科服务”、“邻里艺术节”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等关键词。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B4EE06-57CC-EAEB-4F18-AAF6E8D4868E}"/>
              </a:ext>
            </a:extLst>
          </p:cNvPr>
          <p:cNvSpPr/>
          <p:nvPr/>
        </p:nvSpPr>
        <p:spPr>
          <a:xfrm rot="16200000" flipH="1">
            <a:off x="1254984" y="2050352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A14A45C-BE13-9581-9790-99C93B9DD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050" y="1703492"/>
            <a:ext cx="2207679" cy="392476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F847D7-0DAA-22D0-4386-04B88ED31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9607" y="1703492"/>
            <a:ext cx="2207679" cy="392476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9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04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区域活动宣传渠道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59CCBF-6AA1-4FD6-0F2D-12FC2102CA69}"/>
              </a:ext>
            </a:extLst>
          </p:cNvPr>
          <p:cNvSpPr txBox="1"/>
          <p:nvPr/>
        </p:nvSpPr>
        <p:spPr>
          <a:xfrm>
            <a:off x="874713" y="1703492"/>
            <a:ext cx="609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主流媒体及行业协会（集团审核）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30C485-7458-55E0-95DB-D091F81C3626}"/>
              </a:ext>
            </a:extLst>
          </p:cNvPr>
          <p:cNvSpPr txBox="1"/>
          <p:nvPr/>
        </p:nvSpPr>
        <p:spPr>
          <a:xfrm>
            <a:off x="874713" y="2557379"/>
            <a:ext cx="5221287" cy="300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主流媒体： </a:t>
            </a:r>
            <a:endParaRPr lang="en-US" altLang="zh-CN" sz="1600" dirty="0">
              <a:solidFill>
                <a:srgbClr val="FF0000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可邀请官方媒体（如当地融媒体中心）至活动现场拍摄，或向官方媒体积极提供活动现场素材，进行以视频为主的传播。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行业协会：</a:t>
            </a:r>
            <a:endParaRPr lang="en-US" altLang="zh-CN" sz="1600" dirty="0">
              <a:solidFill>
                <a:srgbClr val="FF0000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提前拟定地区中秋邻里艺术节通稿，在集团审核无误后，进行行业协会自媒体微信公众号软文推送宣传。温馨提醒需提前与协会沟通好推送时间。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B4EE06-57CC-EAEB-4F18-AAF6E8D4868E}"/>
              </a:ext>
            </a:extLst>
          </p:cNvPr>
          <p:cNvSpPr/>
          <p:nvPr/>
        </p:nvSpPr>
        <p:spPr>
          <a:xfrm rot="16200000" flipH="1">
            <a:off x="1254984" y="2050352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A14A45C-BE13-9581-9790-99C93B9DD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050" y="1703492"/>
            <a:ext cx="2207679" cy="392476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F847D7-0DAA-22D0-4386-04B88ED31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9607" y="1703492"/>
            <a:ext cx="2207679" cy="392476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75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05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区域活动素材要求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4DF5D17-A185-E270-DC1E-C83981B29A40}"/>
              </a:ext>
            </a:extLst>
          </p:cNvPr>
          <p:cNvGrpSpPr/>
          <p:nvPr/>
        </p:nvGrpSpPr>
        <p:grpSpPr>
          <a:xfrm>
            <a:off x="743304" y="1673914"/>
            <a:ext cx="2038316" cy="1429030"/>
            <a:chOff x="743304" y="1905640"/>
            <a:chExt cx="2061367" cy="1599839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018C28B9-0534-1CEF-D8DF-166BC5CF0AE5}"/>
                </a:ext>
              </a:extLst>
            </p:cNvPr>
            <p:cNvSpPr/>
            <p:nvPr/>
          </p:nvSpPr>
          <p:spPr>
            <a:xfrm>
              <a:off x="936428" y="1905640"/>
              <a:ext cx="1675119" cy="1599839"/>
            </a:xfrm>
            <a:prstGeom prst="roundRect">
              <a:avLst>
                <a:gd name="adj" fmla="val 10752"/>
              </a:avLst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F59CCBF-6AA1-4FD6-0F2D-12FC2102CA69}"/>
                </a:ext>
              </a:extLst>
            </p:cNvPr>
            <p:cNvSpPr txBox="1"/>
            <p:nvPr/>
          </p:nvSpPr>
          <p:spPr>
            <a:xfrm>
              <a:off x="743304" y="2439545"/>
              <a:ext cx="20613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一级区域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430C485-7458-55E0-95DB-D091F81C3626}"/>
              </a:ext>
            </a:extLst>
          </p:cNvPr>
          <p:cNvSpPr txBox="1"/>
          <p:nvPr/>
        </p:nvSpPr>
        <p:spPr>
          <a:xfrm>
            <a:off x="2781619" y="1673913"/>
            <a:ext cx="9044110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建议在</a:t>
            </a:r>
            <a:r>
              <a:rPr lang="zh-CN" altLang="en-US" sz="1400" dirty="0">
                <a:solidFill>
                  <a:srgbClr val="E5001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重点城市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（如重庆、武汉、西安、成都、山东、无锡、杭州）</a:t>
            </a:r>
            <a:r>
              <a:rPr lang="zh-CN" altLang="en-US" sz="1400" dirty="0">
                <a:solidFill>
                  <a:srgbClr val="E5001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落地邻里艺术节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1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、活动照片：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邻里艺术节根据实际场次回传云直播链接及原图；中秋游园会重点场次回传不低于</a:t>
            </a: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10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张精品图片；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、活动视频：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重点场次活动视频投稿至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大社区视频号，原则上不低于</a:t>
            </a:r>
            <a:r>
              <a:rPr lang="en-US" altLang="zh-CN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条视频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；抖音不低于</a:t>
            </a:r>
            <a:r>
              <a:rPr lang="en-US" altLang="zh-CN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条大</a:t>
            </a:r>
            <a:r>
              <a:rPr lang="en-US" altLang="zh-CN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V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或官媒视频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3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、稿件软文：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完成地区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媒体稿件软文推送</a:t>
            </a:r>
            <a:r>
              <a:rPr lang="en-US" altLang="zh-CN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条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，内容提前一周发集团审核；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4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、项目抖音：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需完成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不低于项目总数*</a:t>
            </a:r>
            <a:r>
              <a:rPr lang="en-US" altLang="zh-CN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80%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的抖音正向传播量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，并筛选</a:t>
            </a:r>
            <a:r>
              <a:rPr lang="en-US" altLang="zh-CN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3-5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条高赞优质抖音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回传集团。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6F8035D-18B0-1909-E418-9181BFC17C14}"/>
              </a:ext>
            </a:extLst>
          </p:cNvPr>
          <p:cNvGrpSpPr/>
          <p:nvPr/>
        </p:nvGrpSpPr>
        <p:grpSpPr>
          <a:xfrm>
            <a:off x="743304" y="3251470"/>
            <a:ext cx="2038316" cy="1429030"/>
            <a:chOff x="743304" y="1905640"/>
            <a:chExt cx="2061367" cy="1599839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EE201E8-9439-301E-E720-7C444CACB36A}"/>
                </a:ext>
              </a:extLst>
            </p:cNvPr>
            <p:cNvSpPr/>
            <p:nvPr/>
          </p:nvSpPr>
          <p:spPr>
            <a:xfrm>
              <a:off x="936428" y="1905640"/>
              <a:ext cx="1675119" cy="1599839"/>
            </a:xfrm>
            <a:prstGeom prst="roundRect">
              <a:avLst>
                <a:gd name="adj" fmla="val 6988"/>
              </a:avLst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AC7F49A-1D3D-3683-D250-6FA37FB6A7B7}"/>
                </a:ext>
              </a:extLst>
            </p:cNvPr>
            <p:cNvSpPr txBox="1"/>
            <p:nvPr/>
          </p:nvSpPr>
          <p:spPr>
            <a:xfrm>
              <a:off x="743304" y="2439545"/>
              <a:ext cx="2061367" cy="516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二级区域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18659666-896A-348A-3D02-ED3C522E104E}"/>
              </a:ext>
            </a:extLst>
          </p:cNvPr>
          <p:cNvSpPr txBox="1"/>
          <p:nvPr/>
        </p:nvSpPr>
        <p:spPr>
          <a:xfrm>
            <a:off x="2781619" y="3251469"/>
            <a:ext cx="9044110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建议在</a:t>
            </a:r>
            <a:r>
              <a:rPr lang="zh-CN" altLang="en-US" sz="1400" dirty="0">
                <a:solidFill>
                  <a:srgbClr val="E5001F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重点城市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（如长沙、广西、云南）落地邻里艺术节或国风中秋游园会。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1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、活动照片：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根据实际场次回传云直播链接及原图，原则上重点场次回传不低于</a:t>
            </a: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10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张精品图片；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、活动视频：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重点场次活动视频投稿至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大社区视频号，原则上不低于</a:t>
            </a:r>
            <a:r>
              <a:rPr lang="en-US" altLang="zh-CN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条视频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；抖音可发布</a:t>
            </a: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条大</a:t>
            </a: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V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或官媒视频；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3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、稿件软文：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完成地区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媒体稿件软文推送</a:t>
            </a:r>
            <a:r>
              <a:rPr lang="en-US" altLang="zh-CN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条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，内容提前一周发集团审核；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4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、项目抖音：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需完成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不低于项目总数*</a:t>
            </a:r>
            <a:r>
              <a:rPr lang="en-US" altLang="zh-CN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80%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的抖音正向传播量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，并筛选</a:t>
            </a:r>
            <a:r>
              <a:rPr lang="en-US" altLang="zh-CN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2-3</a:t>
            </a:r>
            <a:r>
              <a:rPr lang="zh-CN" altLang="en-US" sz="14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条高赞优质抖音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回传集团。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291FE64-AF0B-0F28-9E7B-337DABACC820}"/>
              </a:ext>
            </a:extLst>
          </p:cNvPr>
          <p:cNvGrpSpPr/>
          <p:nvPr/>
        </p:nvGrpSpPr>
        <p:grpSpPr>
          <a:xfrm>
            <a:off x="743304" y="4829028"/>
            <a:ext cx="2038316" cy="1256728"/>
            <a:chOff x="743304" y="1905640"/>
            <a:chExt cx="2061367" cy="1406942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A8DAB0F8-406C-CE79-D8F8-D213CC9C7616}"/>
                </a:ext>
              </a:extLst>
            </p:cNvPr>
            <p:cNvSpPr/>
            <p:nvPr/>
          </p:nvSpPr>
          <p:spPr>
            <a:xfrm>
              <a:off x="936428" y="1905640"/>
              <a:ext cx="1675119" cy="1406942"/>
            </a:xfrm>
            <a:prstGeom prst="roundRect">
              <a:avLst>
                <a:gd name="adj" fmla="val 6273"/>
              </a:avLst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AA11ABF-6E08-2D5E-10C9-A8AC8A730AA3}"/>
                </a:ext>
              </a:extLst>
            </p:cNvPr>
            <p:cNvSpPr txBox="1"/>
            <p:nvPr/>
          </p:nvSpPr>
          <p:spPr>
            <a:xfrm>
              <a:off x="743304" y="2332916"/>
              <a:ext cx="2061367" cy="516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三级区域</a:t>
              </a: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28EB06C0-3B2E-23CF-9EC7-01B36AC97D05}"/>
              </a:ext>
            </a:extLst>
          </p:cNvPr>
          <p:cNvSpPr txBox="1"/>
          <p:nvPr/>
        </p:nvSpPr>
        <p:spPr>
          <a:xfrm>
            <a:off x="2781619" y="4829026"/>
            <a:ext cx="9044110" cy="1185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根据实际情况落地中秋游园会或中秋赏月行活动。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1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、活动照片：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根据实际活动场次回传</a:t>
            </a: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5-10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张精品图片；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、活动视频：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根据活动场次投稿至大社区视频号；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3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、项目抖音：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需完成不低于项目总数*</a:t>
            </a: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80%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的抖音正向传播量，并筛选</a:t>
            </a:r>
            <a:r>
              <a:rPr lang="en-US" altLang="zh-CN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1-2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条高赞优质抖音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135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06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特别提醒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59CCBF-6AA1-4FD6-0F2D-12FC2102CA69}"/>
              </a:ext>
            </a:extLst>
          </p:cNvPr>
          <p:cNvSpPr txBox="1"/>
          <p:nvPr/>
        </p:nvSpPr>
        <p:spPr>
          <a:xfrm>
            <a:off x="874713" y="1793973"/>
            <a:ext cx="609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活动赞助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30C485-7458-55E0-95DB-D091F81C3626}"/>
              </a:ext>
            </a:extLst>
          </p:cNvPr>
          <p:cNvSpPr txBox="1"/>
          <p:nvPr/>
        </p:nvSpPr>
        <p:spPr>
          <a:xfrm>
            <a:off x="874713" y="2595533"/>
            <a:ext cx="10382396" cy="87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邻里艺术节系列活动冠名权原则上属金科服务独家。若区域公司在策划时引入知名商家合作，合作商广告植入方案需提前由集团市场企划部、多种经营部共同核准。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7000E9-F814-498E-D1CC-E2BD7683B4E6}"/>
              </a:ext>
            </a:extLst>
          </p:cNvPr>
          <p:cNvSpPr/>
          <p:nvPr/>
        </p:nvSpPr>
        <p:spPr>
          <a:xfrm rot="16200000" flipH="1">
            <a:off x="1254985" y="2091807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8C5942-4F20-EAF4-C765-68A977288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64" y="3882761"/>
            <a:ext cx="5503063" cy="22579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056A9C7-9888-FCD2-E25B-9C004CF409B3}"/>
              </a:ext>
            </a:extLst>
          </p:cNvPr>
          <p:cNvSpPr txBox="1"/>
          <p:nvPr/>
        </p:nvSpPr>
        <p:spPr>
          <a:xfrm>
            <a:off x="10687197" y="4737959"/>
            <a:ext cx="101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  <a:lumOff val="3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……</a:t>
            </a:r>
            <a:endParaRPr lang="zh-CN" altLang="en-US" dirty="0">
              <a:solidFill>
                <a:schemeClr val="bg1">
                  <a:lumMod val="65000"/>
                  <a:lumOff val="3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3D1E947-8F68-8E06-0E91-CD08B3AC9B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5" y="4747695"/>
            <a:ext cx="2882779" cy="349861"/>
          </a:xfrm>
          <a:prstGeom prst="rect">
            <a:avLst/>
          </a:prstGeom>
        </p:spPr>
      </p:pic>
      <p:sp>
        <p:nvSpPr>
          <p:cNvPr id="13" name="multiplication_251319">
            <a:extLst>
              <a:ext uri="{FF2B5EF4-FFF2-40B4-BE49-F238E27FC236}">
                <a16:creationId xmlns:a16="http://schemas.microsoft.com/office/drawing/2014/main" id="{B1B0FCA1-E072-6587-0203-D1A4F2C324EA}"/>
              </a:ext>
            </a:extLst>
          </p:cNvPr>
          <p:cNvSpPr/>
          <p:nvPr/>
        </p:nvSpPr>
        <p:spPr>
          <a:xfrm>
            <a:off x="4255324" y="4779702"/>
            <a:ext cx="286280" cy="285847"/>
          </a:xfrm>
          <a:custGeom>
            <a:avLst/>
            <a:gdLst>
              <a:gd name="T0" fmla="*/ 6827 w 6827"/>
              <a:gd name="T1" fmla="*/ 297 h 6827"/>
              <a:gd name="T2" fmla="*/ 6530 w 6827"/>
              <a:gd name="T3" fmla="*/ 0 h 6827"/>
              <a:gd name="T4" fmla="*/ 3412 w 6827"/>
              <a:gd name="T5" fmla="*/ 3117 h 6827"/>
              <a:gd name="T6" fmla="*/ 297 w 6827"/>
              <a:gd name="T7" fmla="*/ 2 h 6827"/>
              <a:gd name="T8" fmla="*/ 0 w 6827"/>
              <a:gd name="T9" fmla="*/ 299 h 6827"/>
              <a:gd name="T10" fmla="*/ 3116 w 6827"/>
              <a:gd name="T11" fmla="*/ 3414 h 6827"/>
              <a:gd name="T12" fmla="*/ 0 w 6827"/>
              <a:gd name="T13" fmla="*/ 6530 h 6827"/>
              <a:gd name="T14" fmla="*/ 297 w 6827"/>
              <a:gd name="T15" fmla="*/ 6827 h 6827"/>
              <a:gd name="T16" fmla="*/ 3412 w 6827"/>
              <a:gd name="T17" fmla="*/ 3711 h 6827"/>
              <a:gd name="T18" fmla="*/ 6528 w 6827"/>
              <a:gd name="T19" fmla="*/ 6827 h 6827"/>
              <a:gd name="T20" fmla="*/ 6825 w 6827"/>
              <a:gd name="T21" fmla="*/ 6530 h 6827"/>
              <a:gd name="T22" fmla="*/ 3709 w 6827"/>
              <a:gd name="T23" fmla="*/ 3414 h 6827"/>
              <a:gd name="T24" fmla="*/ 6827 w 6827"/>
              <a:gd name="T25" fmla="*/ 297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27" h="6827">
                <a:moveTo>
                  <a:pt x="6827" y="297"/>
                </a:moveTo>
                <a:lnTo>
                  <a:pt x="6530" y="0"/>
                </a:lnTo>
                <a:lnTo>
                  <a:pt x="3412" y="3117"/>
                </a:lnTo>
                <a:lnTo>
                  <a:pt x="297" y="2"/>
                </a:lnTo>
                <a:lnTo>
                  <a:pt x="0" y="299"/>
                </a:lnTo>
                <a:lnTo>
                  <a:pt x="3116" y="3414"/>
                </a:lnTo>
                <a:lnTo>
                  <a:pt x="0" y="6530"/>
                </a:lnTo>
                <a:lnTo>
                  <a:pt x="297" y="6827"/>
                </a:lnTo>
                <a:lnTo>
                  <a:pt x="3412" y="3711"/>
                </a:lnTo>
                <a:lnTo>
                  <a:pt x="6528" y="6827"/>
                </a:lnTo>
                <a:lnTo>
                  <a:pt x="6825" y="6530"/>
                </a:lnTo>
                <a:lnTo>
                  <a:pt x="3709" y="3414"/>
                </a:lnTo>
                <a:lnTo>
                  <a:pt x="6827" y="297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812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EB3F14-D1BA-687C-C9B6-9A105951ACDE}"/>
              </a:ext>
            </a:extLst>
          </p:cNvPr>
          <p:cNvSpPr txBox="1"/>
          <p:nvPr/>
        </p:nvSpPr>
        <p:spPr>
          <a:xfrm>
            <a:off x="3567953" y="1819275"/>
            <a:ext cx="5056094" cy="19748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 sz="7200" b="1" cap="all">
                <a:solidFill>
                  <a:srgbClr val="E5001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THANKS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058D68-7C19-4E65-52B2-7DB637C4AEEE}"/>
              </a:ext>
            </a:extLst>
          </p:cNvPr>
          <p:cNvSpPr txBox="1"/>
          <p:nvPr/>
        </p:nvSpPr>
        <p:spPr>
          <a:xfrm>
            <a:off x="1900238" y="3677385"/>
            <a:ext cx="8391525" cy="5812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cap="all" dirty="0">
                <a:solidFill>
                  <a:schemeClr val="tx1">
                    <a:lumMod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Arial" panose="020B0604020202020204" pitchFamily="34" charset="0"/>
              </a:rPr>
              <a:t>谢谢聆听，静待启幕</a:t>
            </a:r>
          </a:p>
        </p:txBody>
      </p:sp>
    </p:spTree>
    <p:extLst>
      <p:ext uri="{BB962C8B-B14F-4D97-AF65-F5344CB8AC3E}">
        <p14:creationId xmlns:p14="http://schemas.microsoft.com/office/powerpoint/2010/main" val="35707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FF59CCBF-6AA1-4FD6-0F2D-12FC2102CA69}"/>
              </a:ext>
            </a:extLst>
          </p:cNvPr>
          <p:cNvSpPr txBox="1"/>
          <p:nvPr/>
        </p:nvSpPr>
        <p:spPr>
          <a:xfrm>
            <a:off x="1" y="2054112"/>
            <a:ext cx="69267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  <a:t>每一年，专属大社区业主的中秋仪式感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30C485-7458-55E0-95DB-D091F81C3626}"/>
              </a:ext>
            </a:extLst>
          </p:cNvPr>
          <p:cNvSpPr txBox="1"/>
          <p:nvPr/>
        </p:nvSpPr>
        <p:spPr>
          <a:xfrm>
            <a:off x="1135130" y="3355844"/>
            <a:ext cx="4656525" cy="2008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当中秋的大幕徐徐拉开</a:t>
            </a:r>
            <a:endParaRPr lang="en-US" altLang="zh-CN" sz="1700" dirty="0">
              <a:solidFill>
                <a:schemeClr val="bg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久违的邻里舞台再次回归人们眼前</a:t>
            </a:r>
            <a:endParaRPr lang="en-US" altLang="zh-CN" sz="1700" dirty="0">
              <a:solidFill>
                <a:schemeClr val="bg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700" dirty="0">
              <a:solidFill>
                <a:schemeClr val="bg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老面孔与新朋友在此相聚</a:t>
            </a:r>
            <a:endParaRPr lang="en-US" altLang="zh-CN" sz="1700" dirty="0">
              <a:solidFill>
                <a:schemeClr val="bg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百万邻里，怀揣期许，共赴一场团圆的约定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36DDA9-BF42-BB10-62C1-BF138105C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782" y="-1"/>
            <a:ext cx="4579205" cy="6868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65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74CAF62-829F-C331-321A-FA613ED9FDE3}"/>
              </a:ext>
            </a:extLst>
          </p:cNvPr>
          <p:cNvSpPr txBox="1"/>
          <p:nvPr/>
        </p:nvSpPr>
        <p:spPr>
          <a:xfrm>
            <a:off x="1236733" y="2673350"/>
            <a:ext cx="97185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7200" dirty="0">
                <a:solidFill>
                  <a:srgbClr val="E5001F"/>
                </a:solidFill>
                <a:latin typeface="汉仪大白兔 W" panose="00020600040101010101" pitchFamily="18" charset="-122"/>
                <a:ea typeface="汉仪大白兔 W" panose="00020600040101010101" pitchFamily="18" charset="-122"/>
                <a:cs typeface="阿里巴巴普惠体 3.0 105 Heavy" panose="00020600040101010101" pitchFamily="18" charset="-122"/>
              </a:rPr>
              <a:t>24</a:t>
            </a:r>
            <a:r>
              <a:rPr lang="zh-CN" altLang="en-US" sz="7200" dirty="0">
                <a:solidFill>
                  <a:srgbClr val="E5001F"/>
                </a:solidFill>
                <a:latin typeface="汉仪大白兔 W" panose="00020600040101010101" pitchFamily="18" charset="-122"/>
                <a:ea typeface="汉仪大白兔 W" panose="00020600040101010101" pitchFamily="18" charset="-122"/>
                <a:cs typeface="阿里巴巴普惠体 3.0 105 Heavy" panose="00020600040101010101" pitchFamily="18" charset="-122"/>
              </a:rPr>
              <a:t>年 赴一场花好月圆</a:t>
            </a:r>
            <a:endParaRPr lang="en-US" altLang="zh-CN" sz="2000" dirty="0">
              <a:solidFill>
                <a:srgbClr val="E5001F"/>
              </a:solidFill>
              <a:latin typeface="汉仪大白兔 W" panose="00020600040101010101" pitchFamily="18" charset="-122"/>
              <a:ea typeface="汉仪大白兔 W" panose="00020600040101010101" pitchFamily="18" charset="-122"/>
              <a:cs typeface="阿里巴巴普惠体 3.0 105 Heavy" panose="00020600040101010101" pitchFamily="18" charset="-122"/>
            </a:endParaRPr>
          </a:p>
          <a:p>
            <a:pPr algn="ctr">
              <a:lnSpc>
                <a:spcPct val="100000"/>
              </a:lnSpc>
            </a:pPr>
            <a:endParaRPr lang="en-US" altLang="zh-CN" sz="2200" dirty="0">
              <a:solidFill>
                <a:schemeClr val="bg1">
                  <a:lumMod val="65000"/>
                  <a:lumOff val="3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sz="2200" dirty="0">
                <a:solidFill>
                  <a:schemeClr val="bg1">
                    <a:lumMod val="65000"/>
                    <a:lumOff val="3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2024金科大社区邻里艺术节</a:t>
            </a:r>
            <a:r>
              <a:rPr lang="zh-CN" altLang="en-US" sz="2200" dirty="0">
                <a:solidFill>
                  <a:schemeClr val="bg1">
                    <a:lumMod val="65000"/>
                    <a:lumOff val="3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美好相邀</a:t>
            </a:r>
            <a:endParaRPr lang="zh-CN" sz="2200" dirty="0">
              <a:solidFill>
                <a:schemeClr val="bg1">
                  <a:lumMod val="65000"/>
                  <a:lumOff val="3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id="{5B17F7A5-0174-9C81-CB6E-42FB3BC6033D}"/>
              </a:ext>
            </a:extLst>
          </p:cNvPr>
          <p:cNvSpPr txBox="1"/>
          <p:nvPr/>
        </p:nvSpPr>
        <p:spPr>
          <a:xfrm>
            <a:off x="4711798" y="2057400"/>
            <a:ext cx="2768403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A6A6A6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#</a:t>
            </a:r>
            <a:r>
              <a:rPr lang="zh-CN" altLang="en-US" sz="2000" dirty="0">
                <a:solidFill>
                  <a:srgbClr val="A6A6A6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活动</a:t>
            </a:r>
            <a:r>
              <a:rPr lang="en-US" altLang="zh-CN" sz="2000" dirty="0">
                <a:solidFill>
                  <a:srgbClr val="A6A6A6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slogan#</a:t>
            </a:r>
          </a:p>
        </p:txBody>
      </p:sp>
    </p:spTree>
    <p:extLst>
      <p:ext uri="{BB962C8B-B14F-4D97-AF65-F5344CB8AC3E}">
        <p14:creationId xmlns:p14="http://schemas.microsoft.com/office/powerpoint/2010/main" val="412605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582AC31-9FF9-9D41-EF79-B5CCE34F8B13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zh-CN" altLang="en-US" sz="36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活动节点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（中秋节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9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月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17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日）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95" name="Bullet1">
            <a:extLst>
              <a:ext uri="{FF2B5EF4-FFF2-40B4-BE49-F238E27FC236}">
                <a16:creationId xmlns:a16="http://schemas.microsoft.com/office/drawing/2014/main" id="{925F749D-3F58-120D-ADEE-26D8D68C523F}"/>
              </a:ext>
            </a:extLst>
          </p:cNvPr>
          <p:cNvSpPr/>
          <p:nvPr/>
        </p:nvSpPr>
        <p:spPr>
          <a:xfrm>
            <a:off x="932455" y="2043835"/>
            <a:ext cx="1600840" cy="432079"/>
          </a:xfrm>
          <a:prstGeom prst="homePlate">
            <a:avLst/>
          </a:prstGeom>
          <a:solidFill>
            <a:srgbClr val="FF0000"/>
          </a:solidFill>
          <a:ln w="605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kumimoji="1" lang="en-US" altLang="zh-CN" b="1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8.15</a:t>
            </a:r>
          </a:p>
        </p:txBody>
      </p:sp>
      <p:sp>
        <p:nvSpPr>
          <p:cNvPr id="96" name="Text1">
            <a:extLst>
              <a:ext uri="{FF2B5EF4-FFF2-40B4-BE49-F238E27FC236}">
                <a16:creationId xmlns:a16="http://schemas.microsoft.com/office/drawing/2014/main" id="{ED33DAEA-9884-9B16-1C1F-3E949AE1849F}"/>
              </a:ext>
            </a:extLst>
          </p:cNvPr>
          <p:cNvSpPr/>
          <p:nvPr/>
        </p:nvSpPr>
        <p:spPr>
          <a:xfrm>
            <a:off x="949334" y="3130710"/>
            <a:ext cx="1600841" cy="2380396"/>
          </a:xfrm>
          <a:prstGeom prst="rect">
            <a:avLst/>
          </a:prstGeom>
          <a:solidFill>
            <a:schemeClr val="tx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集团进行整体活动方案的拟定，完成活动物料设计</a:t>
            </a:r>
            <a:r>
              <a:rPr lang="zh-CN" altLang="en-US" sz="12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。</a:t>
            </a:r>
            <a:endParaRPr kumimoji="1" lang="en-US" altLang="zh-CN" sz="12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7122894F-FC5F-A456-2E3C-26DAC570CE3F}"/>
              </a:ext>
            </a:extLst>
          </p:cNvPr>
          <p:cNvSpPr txBox="1"/>
          <p:nvPr/>
        </p:nvSpPr>
        <p:spPr>
          <a:xfrm>
            <a:off x="932455" y="2637029"/>
            <a:ext cx="160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方案规划</a:t>
            </a:r>
          </a:p>
        </p:txBody>
      </p:sp>
      <p:sp>
        <p:nvSpPr>
          <p:cNvPr id="103" name="Bullet1">
            <a:extLst>
              <a:ext uri="{FF2B5EF4-FFF2-40B4-BE49-F238E27FC236}">
                <a16:creationId xmlns:a16="http://schemas.microsoft.com/office/drawing/2014/main" id="{858266D0-DA00-9A01-2A73-3EA2405F37B8}"/>
              </a:ext>
            </a:extLst>
          </p:cNvPr>
          <p:cNvSpPr/>
          <p:nvPr/>
        </p:nvSpPr>
        <p:spPr>
          <a:xfrm>
            <a:off x="2705369" y="2043835"/>
            <a:ext cx="1600840" cy="432079"/>
          </a:xfrm>
          <a:prstGeom prst="homePlate">
            <a:avLst/>
          </a:prstGeom>
          <a:solidFill>
            <a:srgbClr val="FF0000"/>
          </a:solidFill>
          <a:ln w="605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kumimoji="1" lang="en-US" altLang="zh-CN" b="1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8.16</a:t>
            </a:r>
          </a:p>
        </p:txBody>
      </p:sp>
      <p:sp>
        <p:nvSpPr>
          <p:cNvPr id="104" name="Text1">
            <a:extLst>
              <a:ext uri="{FF2B5EF4-FFF2-40B4-BE49-F238E27FC236}">
                <a16:creationId xmlns:a16="http://schemas.microsoft.com/office/drawing/2014/main" id="{FEBFD16F-F461-1CED-0809-252487A36AE3}"/>
              </a:ext>
            </a:extLst>
          </p:cNvPr>
          <p:cNvSpPr/>
          <p:nvPr/>
        </p:nvSpPr>
        <p:spPr>
          <a:xfrm>
            <a:off x="2722248" y="3130710"/>
            <a:ext cx="1600841" cy="2380396"/>
          </a:xfrm>
          <a:prstGeom prst="rect">
            <a:avLst/>
          </a:prstGeom>
          <a:solidFill>
            <a:schemeClr val="tx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01 </a:t>
            </a: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集团进行活动方案宣讲，并下发设计物料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02 </a:t>
            </a: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区域细化活动方案，启动执行层面的准备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ED9E85BD-847D-30FE-4C73-AF3DB28954C5}"/>
              </a:ext>
            </a:extLst>
          </p:cNvPr>
          <p:cNvSpPr txBox="1"/>
          <p:nvPr/>
        </p:nvSpPr>
        <p:spPr>
          <a:xfrm>
            <a:off x="2705369" y="2637029"/>
            <a:ext cx="160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方案宣讲</a:t>
            </a:r>
          </a:p>
        </p:txBody>
      </p:sp>
      <p:sp>
        <p:nvSpPr>
          <p:cNvPr id="107" name="Bullet1">
            <a:extLst>
              <a:ext uri="{FF2B5EF4-FFF2-40B4-BE49-F238E27FC236}">
                <a16:creationId xmlns:a16="http://schemas.microsoft.com/office/drawing/2014/main" id="{AD5533FB-E85B-A73A-48B1-384832ECA803}"/>
              </a:ext>
            </a:extLst>
          </p:cNvPr>
          <p:cNvSpPr/>
          <p:nvPr/>
        </p:nvSpPr>
        <p:spPr>
          <a:xfrm>
            <a:off x="4478280" y="2043835"/>
            <a:ext cx="1600840" cy="432079"/>
          </a:xfrm>
          <a:prstGeom prst="homePlate">
            <a:avLst/>
          </a:prstGeom>
          <a:solidFill>
            <a:srgbClr val="FF0000"/>
          </a:solidFill>
          <a:ln w="605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kumimoji="1" lang="en-US" altLang="zh-CN" b="1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8.17-8.30</a:t>
            </a:r>
          </a:p>
        </p:txBody>
      </p:sp>
      <p:sp>
        <p:nvSpPr>
          <p:cNvPr id="108" name="Text1">
            <a:extLst>
              <a:ext uri="{FF2B5EF4-FFF2-40B4-BE49-F238E27FC236}">
                <a16:creationId xmlns:a16="http://schemas.microsoft.com/office/drawing/2014/main" id="{7141F1A3-EDC7-CB18-AAAB-ABE6BFF09B5B}"/>
              </a:ext>
            </a:extLst>
          </p:cNvPr>
          <p:cNvSpPr/>
          <p:nvPr/>
        </p:nvSpPr>
        <p:spPr>
          <a:xfrm>
            <a:off x="4495159" y="3130710"/>
            <a:ext cx="1600841" cy="2380396"/>
          </a:xfrm>
          <a:prstGeom prst="rect">
            <a:avLst/>
          </a:prstGeom>
          <a:solidFill>
            <a:schemeClr val="tx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01 </a:t>
            </a: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集团进行前宣内容筹备，收集整合区域相关素材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02 </a:t>
            </a: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区域完成重点场次铺排，以及整体活动方案统筹和流程报批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D92A6FC6-F330-B799-BDB6-B3F0A4FCC9CD}"/>
              </a:ext>
            </a:extLst>
          </p:cNvPr>
          <p:cNvSpPr txBox="1"/>
          <p:nvPr/>
        </p:nvSpPr>
        <p:spPr>
          <a:xfrm>
            <a:off x="4478280" y="2637029"/>
            <a:ext cx="160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活动筹备</a:t>
            </a:r>
          </a:p>
        </p:txBody>
      </p:sp>
      <p:sp>
        <p:nvSpPr>
          <p:cNvPr id="111" name="Bullet1">
            <a:extLst>
              <a:ext uri="{FF2B5EF4-FFF2-40B4-BE49-F238E27FC236}">
                <a16:creationId xmlns:a16="http://schemas.microsoft.com/office/drawing/2014/main" id="{8E65CC9D-6EAC-0E5D-0396-397E375FED9E}"/>
              </a:ext>
            </a:extLst>
          </p:cNvPr>
          <p:cNvSpPr/>
          <p:nvPr/>
        </p:nvSpPr>
        <p:spPr>
          <a:xfrm>
            <a:off x="6251191" y="2043835"/>
            <a:ext cx="1600840" cy="432079"/>
          </a:xfrm>
          <a:prstGeom prst="homePlate">
            <a:avLst/>
          </a:prstGeom>
          <a:solidFill>
            <a:srgbClr val="FF0000"/>
          </a:solidFill>
          <a:ln w="605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kumimoji="1" lang="en-US" altLang="zh-CN" b="1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9.6</a:t>
            </a:r>
          </a:p>
        </p:txBody>
      </p:sp>
      <p:sp>
        <p:nvSpPr>
          <p:cNvPr id="112" name="Text1">
            <a:extLst>
              <a:ext uri="{FF2B5EF4-FFF2-40B4-BE49-F238E27FC236}">
                <a16:creationId xmlns:a16="http://schemas.microsoft.com/office/drawing/2014/main" id="{5ABE5ED0-451F-FFB1-B30F-C2A9D875D9F9}"/>
              </a:ext>
            </a:extLst>
          </p:cNvPr>
          <p:cNvSpPr/>
          <p:nvPr/>
        </p:nvSpPr>
        <p:spPr>
          <a:xfrm>
            <a:off x="6268070" y="3130710"/>
            <a:ext cx="1600841" cy="2380396"/>
          </a:xfrm>
          <a:prstGeom prst="rect">
            <a:avLst/>
          </a:prstGeom>
          <a:solidFill>
            <a:schemeClr val="tx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01 </a:t>
            </a: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集团进行前宣内容释放，包括前宣视频和大社区推文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02 </a:t>
            </a: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区域协助进行前宣释放，完成活动执行前期筹备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9DC412A5-B527-D62F-AEDC-0C126D364C45}"/>
              </a:ext>
            </a:extLst>
          </p:cNvPr>
          <p:cNvSpPr txBox="1"/>
          <p:nvPr/>
        </p:nvSpPr>
        <p:spPr>
          <a:xfrm>
            <a:off x="6251191" y="2637029"/>
            <a:ext cx="160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前宣预热</a:t>
            </a:r>
          </a:p>
        </p:txBody>
      </p:sp>
      <p:sp>
        <p:nvSpPr>
          <p:cNvPr id="115" name="Bullet1">
            <a:extLst>
              <a:ext uri="{FF2B5EF4-FFF2-40B4-BE49-F238E27FC236}">
                <a16:creationId xmlns:a16="http://schemas.microsoft.com/office/drawing/2014/main" id="{D5973DE7-4267-C19A-3C1A-E11455EFB050}"/>
              </a:ext>
            </a:extLst>
          </p:cNvPr>
          <p:cNvSpPr/>
          <p:nvPr/>
        </p:nvSpPr>
        <p:spPr>
          <a:xfrm>
            <a:off x="8024102" y="2043835"/>
            <a:ext cx="1600840" cy="432079"/>
          </a:xfrm>
          <a:prstGeom prst="homePlate">
            <a:avLst/>
          </a:prstGeom>
          <a:solidFill>
            <a:srgbClr val="FF0000"/>
          </a:solidFill>
          <a:ln w="605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kumimoji="1" lang="en-US" altLang="zh-CN" b="1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9.7-9.17</a:t>
            </a:r>
          </a:p>
        </p:txBody>
      </p:sp>
      <p:sp>
        <p:nvSpPr>
          <p:cNvPr id="116" name="Text1">
            <a:extLst>
              <a:ext uri="{FF2B5EF4-FFF2-40B4-BE49-F238E27FC236}">
                <a16:creationId xmlns:a16="http://schemas.microsoft.com/office/drawing/2014/main" id="{4E47F3A4-D890-0D0F-0E8E-8295A9C62EC5}"/>
              </a:ext>
            </a:extLst>
          </p:cNvPr>
          <p:cNvSpPr/>
          <p:nvPr/>
        </p:nvSpPr>
        <p:spPr>
          <a:xfrm>
            <a:off x="8040981" y="3130710"/>
            <a:ext cx="1600841" cy="2380396"/>
          </a:xfrm>
          <a:prstGeom prst="rect">
            <a:avLst/>
          </a:prstGeom>
          <a:solidFill>
            <a:schemeClr val="tx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01 </a:t>
            </a: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集团跟进各区域活动情况，协同区域做好传播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02 </a:t>
            </a: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区域按既定计划落地活动，及时回传集团优质活动素材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4093FD92-4447-02EB-6627-F92E234B1712}"/>
              </a:ext>
            </a:extLst>
          </p:cNvPr>
          <p:cNvSpPr txBox="1"/>
          <p:nvPr/>
        </p:nvSpPr>
        <p:spPr>
          <a:xfrm>
            <a:off x="8024102" y="2637029"/>
            <a:ext cx="160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落地执行</a:t>
            </a:r>
          </a:p>
        </p:txBody>
      </p:sp>
      <p:sp>
        <p:nvSpPr>
          <p:cNvPr id="119" name="Bullet1">
            <a:extLst>
              <a:ext uri="{FF2B5EF4-FFF2-40B4-BE49-F238E27FC236}">
                <a16:creationId xmlns:a16="http://schemas.microsoft.com/office/drawing/2014/main" id="{E2421A90-77A3-6D37-4C54-BC484E046A9D}"/>
              </a:ext>
            </a:extLst>
          </p:cNvPr>
          <p:cNvSpPr/>
          <p:nvPr/>
        </p:nvSpPr>
        <p:spPr>
          <a:xfrm>
            <a:off x="9797015" y="2043835"/>
            <a:ext cx="1600840" cy="432079"/>
          </a:xfrm>
          <a:prstGeom prst="homePlate">
            <a:avLst/>
          </a:prstGeom>
          <a:solidFill>
            <a:srgbClr val="FF0000"/>
          </a:solidFill>
          <a:ln w="6055" cap="flat">
            <a:noFill/>
            <a:prstDash val="solid"/>
            <a:miter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kumimoji="1" lang="en-US" altLang="zh-CN" b="1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9.19-9.20</a:t>
            </a:r>
          </a:p>
        </p:txBody>
      </p:sp>
      <p:sp>
        <p:nvSpPr>
          <p:cNvPr id="120" name="Text1">
            <a:extLst>
              <a:ext uri="{FF2B5EF4-FFF2-40B4-BE49-F238E27FC236}">
                <a16:creationId xmlns:a16="http://schemas.microsoft.com/office/drawing/2014/main" id="{EC4AB7CA-887B-B25B-CE3E-BDB36F0DE783}"/>
              </a:ext>
            </a:extLst>
          </p:cNvPr>
          <p:cNvSpPr/>
          <p:nvPr/>
        </p:nvSpPr>
        <p:spPr>
          <a:xfrm>
            <a:off x="9813894" y="3130710"/>
            <a:ext cx="1600841" cy="2380396"/>
          </a:xfrm>
          <a:prstGeom prst="rect">
            <a:avLst/>
          </a:prstGeom>
          <a:solidFill>
            <a:schemeClr val="tx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01 </a:t>
            </a: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集团完成后宣内容释放，包括后宣视频、媒体推文和大社区软文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02 </a:t>
            </a:r>
            <a:r>
              <a:rPr lang="zh-CN" altLang="en-US" sz="1200" i="0" dirty="0">
                <a:solidFill>
                  <a:schemeClr val="bg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区域协同集团做好后期传播，组织宣传转发内容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8965F5B0-4E2C-BB49-B0C0-72821F9FDEB4}"/>
              </a:ext>
            </a:extLst>
          </p:cNvPr>
          <p:cNvSpPr txBox="1"/>
          <p:nvPr/>
        </p:nvSpPr>
        <p:spPr>
          <a:xfrm>
            <a:off x="9797015" y="2637029"/>
            <a:ext cx="160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收官传播</a:t>
            </a:r>
          </a:p>
        </p:txBody>
      </p:sp>
    </p:spTree>
    <p:extLst>
      <p:ext uri="{BB962C8B-B14F-4D97-AF65-F5344CB8AC3E}">
        <p14:creationId xmlns:p14="http://schemas.microsoft.com/office/powerpoint/2010/main" val="336483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PPT模板2023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F4BDA9-52F4-AC81-ADBB-9ACD7223571B}"/>
              </a:ext>
            </a:extLst>
          </p:cNvPr>
          <p:cNvSpPr txBox="1"/>
          <p:nvPr/>
        </p:nvSpPr>
        <p:spPr>
          <a:xfrm>
            <a:off x="1306285" y="2697071"/>
            <a:ext cx="4525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E5001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活动内容介绍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E10174-AE6B-446C-112A-8FD03025AA61}"/>
              </a:ext>
            </a:extLst>
          </p:cNvPr>
          <p:cNvSpPr txBox="1"/>
          <p:nvPr/>
        </p:nvSpPr>
        <p:spPr>
          <a:xfrm>
            <a:off x="1306286" y="4834572"/>
            <a:ext cx="155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solidFill>
                  <a:schemeClr val="tx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945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01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邻里艺术节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30C485-7458-55E0-95DB-D091F81C3626}"/>
              </a:ext>
            </a:extLst>
          </p:cNvPr>
          <p:cNvSpPr txBox="1"/>
          <p:nvPr/>
        </p:nvSpPr>
        <p:spPr>
          <a:xfrm>
            <a:off x="874713" y="1842553"/>
            <a:ext cx="5893653" cy="1021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承袭往年的邻里艺术节邻里大联欢的形式，邀约小区业主艺术团、才艺业主代表进行文艺汇演。融合暖心策划，分享爱的故事，与左邻右舍共度一个温情又欢乐的中秋佳节。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DA12ABE-6401-997A-0B96-3BD102B1DA49}"/>
              </a:ext>
            </a:extLst>
          </p:cNvPr>
          <p:cNvGrpSpPr/>
          <p:nvPr/>
        </p:nvGrpSpPr>
        <p:grpSpPr>
          <a:xfrm>
            <a:off x="6993822" y="1755981"/>
            <a:ext cx="4551509" cy="1064290"/>
            <a:chOff x="566057" y="1808814"/>
            <a:chExt cx="4551509" cy="106429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F59CCBF-6AA1-4FD6-0F2D-12FC2102CA69}"/>
                </a:ext>
              </a:extLst>
            </p:cNvPr>
            <p:cNvSpPr txBox="1"/>
            <p:nvPr/>
          </p:nvSpPr>
          <p:spPr>
            <a:xfrm>
              <a:off x="566057" y="1808814"/>
              <a:ext cx="4551509" cy="701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邻里舞台 新的精彩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0C03D81-16A0-A26E-B807-2F102DEF4777}"/>
                </a:ext>
              </a:extLst>
            </p:cNvPr>
            <p:cNvSpPr txBox="1"/>
            <p:nvPr/>
          </p:nvSpPr>
          <p:spPr>
            <a:xfrm>
              <a:off x="767122" y="2472994"/>
              <a:ext cx="41493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Happy Mid-Autumn Festival</a:t>
              </a:r>
              <a:endParaRPr lang="zh-CN" altLang="en-US" sz="2000" dirty="0">
                <a:solidFill>
                  <a:schemeClr val="tx1">
                    <a:lumMod val="8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FC46F1A2-28EB-5837-DFE6-0B48189C3A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40684" r="6" b="17620"/>
          <a:stretch/>
        </p:blipFill>
        <p:spPr>
          <a:xfrm>
            <a:off x="962952" y="3271094"/>
            <a:ext cx="10355630" cy="2904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46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01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邻里艺术节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7F3FDD4-EE10-A3DE-06DB-443F5CDA3C58}"/>
              </a:ext>
            </a:extLst>
          </p:cNvPr>
          <p:cNvGrpSpPr/>
          <p:nvPr/>
        </p:nvGrpSpPr>
        <p:grpSpPr>
          <a:xfrm>
            <a:off x="4564681" y="1703492"/>
            <a:ext cx="6752606" cy="4226862"/>
            <a:chOff x="874713" y="1703492"/>
            <a:chExt cx="6409750" cy="422686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F59CCBF-6AA1-4FD6-0F2D-12FC2102CA69}"/>
                </a:ext>
              </a:extLst>
            </p:cNvPr>
            <p:cNvSpPr txBox="1"/>
            <p:nvPr/>
          </p:nvSpPr>
          <p:spPr>
            <a:xfrm>
              <a:off x="874713" y="1703492"/>
              <a:ext cx="6097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活动要求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430C485-7458-55E0-95DB-D091F81C3626}"/>
                </a:ext>
              </a:extLst>
            </p:cNvPr>
            <p:cNvSpPr txBox="1"/>
            <p:nvPr/>
          </p:nvSpPr>
          <p:spPr>
            <a:xfrm>
              <a:off x="874713" y="2557379"/>
              <a:ext cx="6409750" cy="3372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活动时间： 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9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月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7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日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-14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日，建议尽量在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14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日前完成晚会活动落地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环节设置： 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嘉宾致辞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+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节目表演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+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惊喜抽奖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+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亮点策划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详细说明：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1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、嘉宾致辞：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可邀请业委会代表成员、业主代表或街道社区书记亲临现场并致辞，展现物业服务协助小区治理的成果。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2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、节目表演：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建议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10-12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个节目为佳，以业主表演为主、外聘节目为辅，兼顾老中青幼各年龄段，平衡歌舞唱跳各类形式，避免冷场。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3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、惊喜抽奖：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活动可设置现场抽奖环节，可采用线上扫码或线下抽奖箱形式，注意规避软件</a:t>
              </a:r>
              <a:r>
                <a:rPr lang="en-US" altLang="zh-CN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bug</a:t>
              </a:r>
              <a:r>
                <a:rPr lang="zh-CN" alt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、获奖人未到现场等风险。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B4EE06-57CC-EAEB-4F18-AAF6E8D4868E}"/>
                </a:ext>
              </a:extLst>
            </p:cNvPr>
            <p:cNvSpPr/>
            <p:nvPr/>
          </p:nvSpPr>
          <p:spPr>
            <a:xfrm rot="16200000" flipH="1">
              <a:off x="1254984" y="2050352"/>
              <a:ext cx="45719" cy="6218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B1A4E9B-D6A5-FFBC-1730-500CFA7D3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13" y="1703492"/>
            <a:ext cx="3365514" cy="4206346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76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01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邻里艺术节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59CCBF-6AA1-4FD6-0F2D-12FC2102CA69}"/>
              </a:ext>
            </a:extLst>
          </p:cNvPr>
          <p:cNvSpPr txBox="1"/>
          <p:nvPr/>
        </p:nvSpPr>
        <p:spPr>
          <a:xfrm>
            <a:off x="829876" y="1586504"/>
            <a:ext cx="10351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pPr algn="r"/>
            <a:r>
              <a:rPr lang="zh-CN" altLang="en-US" dirty="0"/>
              <a:t>现场植入亮点策划，共创与业主的感动记忆</a:t>
            </a:r>
          </a:p>
        </p:txBody>
      </p:sp>
      <p:sp>
        <p:nvSpPr>
          <p:cNvPr id="21" name="PictureMisc">
            <a:extLst>
              <a:ext uri="{FF2B5EF4-FFF2-40B4-BE49-F238E27FC236}">
                <a16:creationId xmlns:a16="http://schemas.microsoft.com/office/drawing/2014/main" id="{37AC2AE6-DEE9-5034-E1B5-4DE5EFAF7E0E}"/>
              </a:ext>
            </a:extLst>
          </p:cNvPr>
          <p:cNvSpPr/>
          <p:nvPr/>
        </p:nvSpPr>
        <p:spPr>
          <a:xfrm>
            <a:off x="874713" y="2562233"/>
            <a:ext cx="4550584" cy="3005774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 t="-2608" b="-338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>
              <a:solidFill>
                <a:schemeClr val="bg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0" name="Bullet1">
            <a:extLst>
              <a:ext uri="{FF2B5EF4-FFF2-40B4-BE49-F238E27FC236}">
                <a16:creationId xmlns:a16="http://schemas.microsoft.com/office/drawing/2014/main" id="{92A8B328-5055-28CC-078C-7254F4DA302F}"/>
              </a:ext>
            </a:extLst>
          </p:cNvPr>
          <p:cNvSpPr/>
          <p:nvPr/>
        </p:nvSpPr>
        <p:spPr bwMode="gray">
          <a:xfrm>
            <a:off x="5838871" y="2562233"/>
            <a:ext cx="2051921" cy="866767"/>
          </a:xfrm>
          <a:prstGeom prst="roundRect">
            <a:avLst>
              <a:gd name="adj" fmla="val 7488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zh-CN" altLang="en-US" kern="0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视频回顾</a:t>
            </a:r>
          </a:p>
        </p:txBody>
      </p:sp>
      <p:sp>
        <p:nvSpPr>
          <p:cNvPr id="22" name="Text1">
            <a:extLst>
              <a:ext uri="{FF2B5EF4-FFF2-40B4-BE49-F238E27FC236}">
                <a16:creationId xmlns:a16="http://schemas.microsoft.com/office/drawing/2014/main" id="{08491FFC-665B-B1ED-5D8E-487E826993D6}"/>
              </a:ext>
            </a:extLst>
          </p:cNvPr>
          <p:cNvSpPr/>
          <p:nvPr/>
        </p:nvSpPr>
        <p:spPr bwMode="auto">
          <a:xfrm>
            <a:off x="7890791" y="2568775"/>
            <a:ext cx="3628108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结合嘉宾发言内容，在致辞前播放小区整体回顾视频。内容需真实感人，以业主视角，阐述小区的变化、感动的故事、共同的经历、历年的活动等。</a:t>
            </a:r>
            <a:endParaRPr lang="en-US" altLang="zh-CN" sz="1200" dirty="0">
              <a:solidFill>
                <a:schemeClr val="bg1">
                  <a:lumMod val="95000"/>
                  <a:lumOff val="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E5001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视频需提前发回集团审核。</a:t>
            </a:r>
            <a:endParaRPr lang="en-US" altLang="zh-CN" sz="1200" dirty="0">
              <a:solidFill>
                <a:srgbClr val="E5001F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8" name="Bullet2">
            <a:extLst>
              <a:ext uri="{FF2B5EF4-FFF2-40B4-BE49-F238E27FC236}">
                <a16:creationId xmlns:a16="http://schemas.microsoft.com/office/drawing/2014/main" id="{F10D6E9F-4CCE-A75B-A6F2-D3A658ADB833}"/>
              </a:ext>
            </a:extLst>
          </p:cNvPr>
          <p:cNvSpPr/>
          <p:nvPr/>
        </p:nvSpPr>
        <p:spPr bwMode="gray">
          <a:xfrm>
            <a:off x="5838871" y="3641193"/>
            <a:ext cx="2051921" cy="866767"/>
          </a:xfrm>
          <a:prstGeom prst="roundRect">
            <a:avLst>
              <a:gd name="adj" fmla="val 3942"/>
            </a:avLst>
          </a:prstGeom>
          <a:solidFill>
            <a:schemeClr val="tx2">
              <a:alpha val="1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zh-CN" altLang="en-US" kern="0" dirty="0">
                <a:solidFill>
                  <a:schemeClr val="tx1">
                    <a:lumMod val="7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生日祝福</a:t>
            </a:r>
          </a:p>
        </p:txBody>
      </p:sp>
      <p:sp>
        <p:nvSpPr>
          <p:cNvPr id="19" name="Text2">
            <a:extLst>
              <a:ext uri="{FF2B5EF4-FFF2-40B4-BE49-F238E27FC236}">
                <a16:creationId xmlns:a16="http://schemas.microsoft.com/office/drawing/2014/main" id="{DAA1BBE5-AAC9-0FCD-1CB2-564D3FC85732}"/>
              </a:ext>
            </a:extLst>
          </p:cNvPr>
          <p:cNvSpPr/>
          <p:nvPr/>
        </p:nvSpPr>
        <p:spPr bwMode="auto">
          <a:xfrm>
            <a:off x="7890791" y="3638623"/>
            <a:ext cx="3628108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提前梳理晚会当天或前后过生日的业主，为业主准备生日蛋糕、花束等礼物，邀请业主至活动现场，为其度过一个难忘的生日。还可邀约其异地的亲属录制视频送上祝福。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6" name="Bullet2">
            <a:extLst>
              <a:ext uri="{FF2B5EF4-FFF2-40B4-BE49-F238E27FC236}">
                <a16:creationId xmlns:a16="http://schemas.microsoft.com/office/drawing/2014/main" id="{3CBB1EC1-3AA1-BAF6-2374-8E28AFAE9338}"/>
              </a:ext>
            </a:extLst>
          </p:cNvPr>
          <p:cNvSpPr/>
          <p:nvPr/>
        </p:nvSpPr>
        <p:spPr bwMode="gray">
          <a:xfrm>
            <a:off x="5838871" y="4701240"/>
            <a:ext cx="2051921" cy="866767"/>
          </a:xfrm>
          <a:prstGeom prst="roundRect">
            <a:avLst>
              <a:gd name="adj" fmla="val 16312"/>
            </a:avLst>
          </a:prstGeom>
          <a:solidFill>
            <a:schemeClr val="tx2">
              <a:alpha val="1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zh-CN" altLang="en-US" kern="0" dirty="0">
                <a:solidFill>
                  <a:schemeClr val="tx1">
                    <a:lumMod val="7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异地联动</a:t>
            </a:r>
          </a:p>
        </p:txBody>
      </p:sp>
      <p:sp>
        <p:nvSpPr>
          <p:cNvPr id="17" name="Text2">
            <a:extLst>
              <a:ext uri="{FF2B5EF4-FFF2-40B4-BE49-F238E27FC236}">
                <a16:creationId xmlns:a16="http://schemas.microsoft.com/office/drawing/2014/main" id="{865EB3C2-BA5F-51B9-75D5-5921341B7860}"/>
              </a:ext>
            </a:extLst>
          </p:cNvPr>
          <p:cNvSpPr/>
          <p:nvPr/>
        </p:nvSpPr>
        <p:spPr bwMode="auto">
          <a:xfrm>
            <a:off x="7890791" y="4698670"/>
            <a:ext cx="3628108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通过技术手段，让远在异地的业主也能通过视频链接观看晚会。也可以邀约远在异地的业主录制中秋祝福</a:t>
            </a:r>
            <a:r>
              <a:rPr lang="en-US" altLang="zh-CN" sz="1200" dirty="0">
                <a:solidFill>
                  <a:schemeClr val="tx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VCR</a:t>
            </a: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，表达团圆祝愿。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66DCD97-E3C0-FCCD-5534-E8FB8624BE32}"/>
              </a:ext>
            </a:extLst>
          </p:cNvPr>
          <p:cNvSpPr/>
          <p:nvPr/>
        </p:nvSpPr>
        <p:spPr>
          <a:xfrm flipH="1">
            <a:off x="11272863" y="1511486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768015-044E-9700-2ABA-2B28EE016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" y="2552431"/>
            <a:ext cx="4550584" cy="3033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695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5824C3-9F35-3616-D341-FDB6461B0B92}"/>
              </a:ext>
            </a:extLst>
          </p:cNvPr>
          <p:cNvSpPr/>
          <p:nvPr/>
        </p:nvSpPr>
        <p:spPr>
          <a:xfrm>
            <a:off x="874713" y="622406"/>
            <a:ext cx="10443869" cy="646007"/>
          </a:xfrm>
          <a:prstGeom prst="rect">
            <a:avLst/>
          </a:prstGeom>
        </p:spPr>
        <p:txBody>
          <a:bodyPr wrap="square" lIns="72000" tIns="0" rIns="72000" bIns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01 </a:t>
            </a:r>
            <a:r>
              <a:rPr lang="zh-CN" altLang="en-US" sz="3200" dirty="0">
                <a:solidFill>
                  <a:srgbClr val="FF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邻里艺术节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59CCBF-6AA1-4FD6-0F2D-12FC2102CA69}"/>
              </a:ext>
            </a:extLst>
          </p:cNvPr>
          <p:cNvSpPr txBox="1"/>
          <p:nvPr/>
        </p:nvSpPr>
        <p:spPr>
          <a:xfrm>
            <a:off x="829876" y="1586504"/>
            <a:ext cx="10351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pPr algn="r"/>
            <a:r>
              <a:rPr lang="zh-CN" altLang="en-US" dirty="0"/>
              <a:t>现场植入亮点策划，共创与业主的感动记忆</a:t>
            </a:r>
          </a:p>
        </p:txBody>
      </p:sp>
      <p:sp>
        <p:nvSpPr>
          <p:cNvPr id="21" name="PictureMisc">
            <a:extLst>
              <a:ext uri="{FF2B5EF4-FFF2-40B4-BE49-F238E27FC236}">
                <a16:creationId xmlns:a16="http://schemas.microsoft.com/office/drawing/2014/main" id="{37AC2AE6-DEE9-5034-E1B5-4DE5EFAF7E0E}"/>
              </a:ext>
            </a:extLst>
          </p:cNvPr>
          <p:cNvSpPr/>
          <p:nvPr/>
        </p:nvSpPr>
        <p:spPr>
          <a:xfrm>
            <a:off x="874713" y="2562233"/>
            <a:ext cx="4550584" cy="3005774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 t="-2608" b="-338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>
              <a:solidFill>
                <a:schemeClr val="bg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0" name="Bullet1">
            <a:extLst>
              <a:ext uri="{FF2B5EF4-FFF2-40B4-BE49-F238E27FC236}">
                <a16:creationId xmlns:a16="http://schemas.microsoft.com/office/drawing/2014/main" id="{92A8B328-5055-28CC-078C-7254F4DA302F}"/>
              </a:ext>
            </a:extLst>
          </p:cNvPr>
          <p:cNvSpPr/>
          <p:nvPr/>
        </p:nvSpPr>
        <p:spPr bwMode="gray">
          <a:xfrm>
            <a:off x="5838871" y="2562233"/>
            <a:ext cx="2051921" cy="866767"/>
          </a:xfrm>
          <a:prstGeom prst="roundRect">
            <a:avLst>
              <a:gd name="adj" fmla="val 7488"/>
            </a:avLst>
          </a:prstGeom>
          <a:solidFill>
            <a:schemeClr val="tx2">
              <a:alpha val="1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zh-CN" altLang="en-US" kern="0" dirty="0">
                <a:solidFill>
                  <a:schemeClr val="tx1">
                    <a:lumMod val="7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视频回顾</a:t>
            </a:r>
          </a:p>
        </p:txBody>
      </p:sp>
      <p:sp>
        <p:nvSpPr>
          <p:cNvPr id="22" name="Text1">
            <a:extLst>
              <a:ext uri="{FF2B5EF4-FFF2-40B4-BE49-F238E27FC236}">
                <a16:creationId xmlns:a16="http://schemas.microsoft.com/office/drawing/2014/main" id="{08491FFC-665B-B1ED-5D8E-487E826993D6}"/>
              </a:ext>
            </a:extLst>
          </p:cNvPr>
          <p:cNvSpPr/>
          <p:nvPr/>
        </p:nvSpPr>
        <p:spPr bwMode="auto">
          <a:xfrm>
            <a:off x="7890791" y="2568775"/>
            <a:ext cx="3628108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结合嘉宾发言内容，在致辞前播放小区整体回顾视频。内容需真实感人，以业主视角，阐述小区的变化、感动的故事、共同的经历、历年的活动等。视频需提前发回集团审核。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8" name="Bullet2">
            <a:extLst>
              <a:ext uri="{FF2B5EF4-FFF2-40B4-BE49-F238E27FC236}">
                <a16:creationId xmlns:a16="http://schemas.microsoft.com/office/drawing/2014/main" id="{F10D6E9F-4CCE-A75B-A6F2-D3A658ADB833}"/>
              </a:ext>
            </a:extLst>
          </p:cNvPr>
          <p:cNvSpPr/>
          <p:nvPr/>
        </p:nvSpPr>
        <p:spPr bwMode="gray">
          <a:xfrm>
            <a:off x="5838871" y="3641193"/>
            <a:ext cx="2051921" cy="866767"/>
          </a:xfrm>
          <a:prstGeom prst="roundRect">
            <a:avLst>
              <a:gd name="adj" fmla="val 5715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zh-CN" altLang="en-US" kern="0" dirty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生日祝福</a:t>
            </a:r>
          </a:p>
        </p:txBody>
      </p:sp>
      <p:sp>
        <p:nvSpPr>
          <p:cNvPr id="19" name="Text2">
            <a:extLst>
              <a:ext uri="{FF2B5EF4-FFF2-40B4-BE49-F238E27FC236}">
                <a16:creationId xmlns:a16="http://schemas.microsoft.com/office/drawing/2014/main" id="{DAA1BBE5-AAC9-0FCD-1CB2-564D3FC85732}"/>
              </a:ext>
            </a:extLst>
          </p:cNvPr>
          <p:cNvSpPr/>
          <p:nvPr/>
        </p:nvSpPr>
        <p:spPr bwMode="auto">
          <a:xfrm>
            <a:off x="7890791" y="3638623"/>
            <a:ext cx="3628108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提前梳理晚会当天或前后过生日的业主，为业主准备生日蛋糕、花束等礼物，邀请业主至活动现场，为其度过一个难忘的生日。还可邀约现场亲友送上祝福，或异地的亲友录制视频送上祝福。</a:t>
            </a:r>
            <a:endParaRPr lang="en-US" altLang="zh-CN" sz="1200" dirty="0">
              <a:solidFill>
                <a:schemeClr val="bg1">
                  <a:lumMod val="95000"/>
                  <a:lumOff val="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6" name="Bullet2">
            <a:extLst>
              <a:ext uri="{FF2B5EF4-FFF2-40B4-BE49-F238E27FC236}">
                <a16:creationId xmlns:a16="http://schemas.microsoft.com/office/drawing/2014/main" id="{3CBB1EC1-3AA1-BAF6-2374-8E28AFAE9338}"/>
              </a:ext>
            </a:extLst>
          </p:cNvPr>
          <p:cNvSpPr/>
          <p:nvPr/>
        </p:nvSpPr>
        <p:spPr bwMode="gray">
          <a:xfrm>
            <a:off x="5838871" y="4701240"/>
            <a:ext cx="2051921" cy="866767"/>
          </a:xfrm>
          <a:prstGeom prst="roundRect">
            <a:avLst>
              <a:gd name="adj" fmla="val 16312"/>
            </a:avLst>
          </a:prstGeom>
          <a:solidFill>
            <a:schemeClr val="tx2">
              <a:alpha val="1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zh-CN" altLang="en-US" kern="0" dirty="0">
                <a:solidFill>
                  <a:schemeClr val="tx1">
                    <a:lumMod val="7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异地联动</a:t>
            </a:r>
          </a:p>
        </p:txBody>
      </p:sp>
      <p:sp>
        <p:nvSpPr>
          <p:cNvPr id="17" name="Text2">
            <a:extLst>
              <a:ext uri="{FF2B5EF4-FFF2-40B4-BE49-F238E27FC236}">
                <a16:creationId xmlns:a16="http://schemas.microsoft.com/office/drawing/2014/main" id="{865EB3C2-BA5F-51B9-75D5-5921341B7860}"/>
              </a:ext>
            </a:extLst>
          </p:cNvPr>
          <p:cNvSpPr/>
          <p:nvPr/>
        </p:nvSpPr>
        <p:spPr bwMode="auto">
          <a:xfrm>
            <a:off x="7890791" y="4698670"/>
            <a:ext cx="3628108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通过技术手段，让远在异地的业主也能通过视频链接观看晚会。也可以邀约远在异地的业主录制中秋祝福</a:t>
            </a:r>
            <a:r>
              <a:rPr lang="en-US" altLang="zh-CN" sz="1200" dirty="0">
                <a:solidFill>
                  <a:schemeClr val="tx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VCR</a:t>
            </a: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，表达团圆祝愿。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66DCD97-E3C0-FCCD-5534-E8FB8624BE32}"/>
              </a:ext>
            </a:extLst>
          </p:cNvPr>
          <p:cNvSpPr/>
          <p:nvPr/>
        </p:nvSpPr>
        <p:spPr>
          <a:xfrm flipH="1">
            <a:off x="11272863" y="1511486"/>
            <a:ext cx="45719" cy="621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3632221-6376-E1A8-F8BE-F9E85223C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71" y="2568775"/>
            <a:ext cx="4547067" cy="3031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893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g3MDJhOTkwMzUzZmY1MTI5MTBhZmVkZTRiNzE5O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  <p:tag name="ISLIDE.ICON" val="#6433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18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1908</Words>
  <Application>Microsoft Office PowerPoint</Application>
  <PresentationFormat>宽屏</PresentationFormat>
  <Paragraphs>155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OPPOSans M</vt:lpstr>
      <vt:lpstr>等线</vt:lpstr>
      <vt:lpstr>等线 Light</vt:lpstr>
      <vt:lpstr>汉仪大白兔 W</vt:lpstr>
      <vt:lpstr>思源黑体</vt:lpstr>
      <vt:lpstr>思源黑体 Medium</vt:lpstr>
      <vt:lpstr>思源黑体 Normal</vt:lpstr>
      <vt:lpstr>思源宋体 CN Heavy</vt:lpstr>
      <vt:lpstr>思源宋体 CN Medium</vt:lpstr>
      <vt:lpstr>Arial</vt:lpstr>
      <vt:lpstr>Helvetica Neue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oa系统</dc:creator>
  <cp:lastModifiedBy>Agnes Hu</cp:lastModifiedBy>
  <cp:revision>178</cp:revision>
  <dcterms:created xsi:type="dcterms:W3CDTF">2022-04-15T02:30:00Z</dcterms:created>
  <dcterms:modified xsi:type="dcterms:W3CDTF">2024-08-16T02:16:00Z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A4585EE06BB34D6BA27FC2844B63BF61_12</vt:lpwstr>
  </property>
  <property fmtid="{D5CDD505-2E9C-101B-9397-08002B2CF9AE}" pid="3" name="KSOProductBuildVer">
    <vt:lpwstr>2052-11.1.0.14036</vt:lpwstr>
  </property>
</Properties>
</file>